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410" r:id="rId3"/>
    <p:sldId id="483" r:id="rId4"/>
    <p:sldId id="499" r:id="rId5"/>
    <p:sldId id="511" r:id="rId6"/>
    <p:sldId id="491" r:id="rId7"/>
    <p:sldId id="500" r:id="rId8"/>
    <p:sldId id="510" r:id="rId9"/>
    <p:sldId id="509" r:id="rId10"/>
    <p:sldId id="523" r:id="rId11"/>
    <p:sldId id="492" r:id="rId12"/>
    <p:sldId id="513" r:id="rId13"/>
    <p:sldId id="508" r:id="rId14"/>
    <p:sldId id="514" r:id="rId15"/>
    <p:sldId id="524" r:id="rId16"/>
    <p:sldId id="525" r:id="rId17"/>
    <p:sldId id="512" r:id="rId18"/>
    <p:sldId id="502" r:id="rId19"/>
    <p:sldId id="527" r:id="rId20"/>
    <p:sldId id="528" r:id="rId21"/>
    <p:sldId id="504" r:id="rId22"/>
    <p:sldId id="522" r:id="rId23"/>
    <p:sldId id="526" r:id="rId24"/>
    <p:sldId id="529" r:id="rId25"/>
    <p:sldId id="516" r:id="rId26"/>
    <p:sldId id="393" r:id="rId27"/>
    <p:sldId id="53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10B70DD-7FD2-427D-AA33-7418CCCB4E6E}">
          <p14:sldIdLst>
            <p14:sldId id="256"/>
            <p14:sldId id="410"/>
            <p14:sldId id="483"/>
            <p14:sldId id="499"/>
            <p14:sldId id="511"/>
            <p14:sldId id="491"/>
            <p14:sldId id="500"/>
            <p14:sldId id="510"/>
            <p14:sldId id="509"/>
            <p14:sldId id="523"/>
            <p14:sldId id="492"/>
            <p14:sldId id="513"/>
            <p14:sldId id="508"/>
            <p14:sldId id="514"/>
            <p14:sldId id="524"/>
            <p14:sldId id="525"/>
            <p14:sldId id="512"/>
            <p14:sldId id="502"/>
            <p14:sldId id="527"/>
            <p14:sldId id="528"/>
            <p14:sldId id="504"/>
            <p14:sldId id="522"/>
            <p14:sldId id="526"/>
            <p14:sldId id="529"/>
            <p14:sldId id="516"/>
            <p14:sldId id="393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002060"/>
    <a:srgbClr val="8A0606"/>
    <a:srgbClr val="F5FCFE"/>
    <a:srgbClr val="FEF9F7"/>
    <a:srgbClr val="FEF8F8"/>
    <a:srgbClr val="DAE3F3"/>
    <a:srgbClr val="385723"/>
    <a:srgbClr val="FF0000"/>
    <a:srgbClr val="BB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5346" autoAdjust="0"/>
  </p:normalViewPr>
  <p:slideViewPr>
    <p:cSldViewPr snapToGrid="0" showGuides="1">
      <p:cViewPr varScale="1">
        <p:scale>
          <a:sx n="83" d="100"/>
          <a:sy n="83" d="100"/>
        </p:scale>
        <p:origin x="84" y="474"/>
      </p:cViewPr>
      <p:guideLst>
        <p:guide orient="horz" pos="1678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06CE5-5140-4145-AB51-46D3B5A29FCE}" type="datetimeFigureOut">
              <a:rPr lang="en-US"/>
              <a:t>4/30/2025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B074-2B52-4B72-927C-D694AC6A83C3}" type="slidenum">
              <a:r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832-3160-4547-8CF0-F381EC5D58D9}" type="slidenum">
              <a:r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D08B4-6938-D473-D57D-B8DCA239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45B9E1C1-78A6-B9BE-6047-10FA4C058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7FC4159D-09ED-063C-AFB0-3FAF30F55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182275A3-E03A-9242-5BBF-E55ECB95B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2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24D91-B69F-4661-F1B0-42029972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53E8570A-9075-4863-C7E8-ABC8A26F8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52A55BB6-63A8-F73E-A815-36B6CBDB1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543874CC-6DFF-BFB5-A040-C6E4E6BC5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5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90B1D-4C3A-9D3D-F02B-7CED14D1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5B479C9A-66C9-B114-DBDC-47FB00A5D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30CA4D1E-8474-92D4-72CE-874F9372D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9300BF2F-CC2D-C805-16D0-7F902FAC7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A4B8-2547-CC7E-B201-EFF9B47EE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1163D25C-A7EE-30BB-C4D7-FCB19C261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3995D10D-EBF7-7D86-43CD-6EE0B4B61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9F3C289E-29D6-769B-8190-E382E899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2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0CC9-CCEB-FF9F-07F1-6F97FC896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F615E9A5-7E26-FE5B-6EF5-2AA9FC3F5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054BC15E-DEF5-8E8D-2A14-E4AADA71F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534F2DE8-6439-66B5-269F-E3FB99A27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5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20134-4BD8-88F0-6CDF-16F50E371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1598CDA7-1FC8-4333-3677-22656865C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1FC4F5FF-D7B9-06DC-38CA-EA3F69656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066381AD-DA2D-BA40-12CC-A2068EC51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2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26F9-10CD-7925-4854-E19FBC58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9DFFE3DD-C8CF-EBE3-19B5-555C62DBA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5109521B-96A5-F56B-1B0D-601B36E4D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A34E1283-EC7B-F554-1951-77D69F265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1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4BF3-A2DB-D11A-6CD7-5D14ECB5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52AD21F5-92A2-57F3-7BBD-238EB8CED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3C2C4DCA-1D26-0080-ADE2-6120BEFB5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5E0F914F-8335-8A81-B495-76C5993F7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82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B249-6796-D961-A374-548309C6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B0551D08-B958-4A99-684A-A2435CBD6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D00F8EDF-8BD5-0F0A-0533-5B8303284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AECB2070-A081-B613-AC76-175CAA38A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239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271C-A2CA-8DE7-D5FC-93A99C15C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35B810-297B-6E44-1B9F-FD005D8C5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C401D0-D5DA-4BE4-4FD4-907835127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2E9059-5244-A63C-6C4E-0BE461596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 lang="en-US" altLang="zh-CN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202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6197-4AB8-4078-D273-FF26AD2F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3D615315-34AE-0C08-7AE4-EE41020E2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0406EB20-B85A-C89A-13A0-7C86CE067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E5A1DAEE-BE30-A759-B9A2-3824D0972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1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 lang="en-US" altLang="zh-CN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4AC5-2574-805B-B394-AD02A0DC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D0E7C4-5B13-07FD-D63F-28788E6AF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3AE71F-8D51-0EFB-9A0D-C8112F128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84A93B-0BBA-81D0-C394-5C009C8A8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 lang="en-US" altLang="zh-CN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8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0958-A1B5-DF25-00F5-D099CA7D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DAA13708-6014-193F-B609-5365A0299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D09A85C3-84FB-3782-58E1-008C543F4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124F1BCB-7741-EAD1-F125-74A0FA9A7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5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3119-205D-2187-4764-6651DAEE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24E20E6A-D026-1870-C3C9-EB2F6FFBF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7625DBC0-51F3-3B9C-1AED-12895161B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99AE56BB-1A00-1CE0-7C08-1C75E1A10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6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5C78-EA7C-8195-54CA-9EE6122BD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幻灯片图像占位符 1">
            <a:extLst>
              <a:ext uri="{FF2B5EF4-FFF2-40B4-BE49-F238E27FC236}">
                <a16:creationId xmlns:a16="http://schemas.microsoft.com/office/drawing/2014/main" id="{19951D67-2221-A4C3-A7DE-E5A9E129E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27" name="备注占位符 2">
            <a:extLst>
              <a:ext uri="{FF2B5EF4-FFF2-40B4-BE49-F238E27FC236}">
                <a16:creationId xmlns:a16="http://schemas.microsoft.com/office/drawing/2014/main" id="{70C0574F-B951-948A-CC75-2D6407C68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28" name="灯片编号占位符 3">
            <a:extLst>
              <a:ext uri="{FF2B5EF4-FFF2-40B4-BE49-F238E27FC236}">
                <a16:creationId xmlns:a16="http://schemas.microsoft.com/office/drawing/2014/main" id="{CD79D136-2F4A-8DC4-D301-663D632C8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0B074-2B52-4B72-927C-D694AC6A83C3}" type="slidenum">
              <a:r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7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77D6-31FB-4C60-A66C-282CC349D28C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B226-488F-4DBE-AB16-2E92B70129E2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191B-6F5A-4C84-978C-FD751D2DB4F0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5B6-E25A-40FE-8568-A36BEC9E3484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464"/>
            <a:ext cx="9144000" cy="5134574"/>
          </a:xfrm>
          <a:prstGeom prst="rect">
            <a:avLst/>
          </a:prstGeom>
        </p:spPr>
      </p:pic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DF86-D75D-403C-B914-1CC05986A11A}" type="datetime1">
              <a:rPr lang="en-US"/>
              <a:t>4/30/2025</a:t>
            </a:fld>
            <a:endParaRPr lang="zh-CN" altLang="en-US" dirty="0"/>
          </a:p>
        </p:txBody>
      </p:sp>
      <p:sp>
        <p:nvSpPr>
          <p:cNvPr id="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9107-FF35-42A6-8630-C988F7FE1BF5}" type="slidenum">
              <a:rPr/>
              <a:t>‹#›</a:t>
            </a:fld>
            <a:endParaRPr lang="zh-CN" altLang="en-US" dirty="0"/>
          </a:p>
        </p:txBody>
      </p:sp>
      <p:grpSp>
        <p:nvGrpSpPr>
          <p:cNvPr id="34" name="Google Shape;21;p163"/>
          <p:cNvGrpSpPr/>
          <p:nvPr userDrawn="1"/>
        </p:nvGrpSpPr>
        <p:grpSpPr>
          <a:xfrm>
            <a:off x="33927" y="138384"/>
            <a:ext cx="315097" cy="420129"/>
            <a:chOff x="0" y="0"/>
            <a:chExt cx="323850" cy="431800"/>
          </a:xfrm>
        </p:grpSpPr>
        <p:sp>
          <p:nvSpPr>
            <p:cNvPr id="35" name="Google Shape;22;p163"/>
            <p:cNvSpPr/>
            <p:nvPr/>
          </p:nvSpPr>
          <p:spPr>
            <a:xfrm>
              <a:off x="250825" y="0"/>
              <a:ext cx="73025" cy="431800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5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Google Shape;23;p163"/>
            <p:cNvSpPr/>
            <p:nvPr/>
          </p:nvSpPr>
          <p:spPr>
            <a:xfrm>
              <a:off x="0" y="0"/>
              <a:ext cx="250825" cy="431800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5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38" name="内容占位符 2"/>
          <p:cNvSpPr txBox="1"/>
          <p:nvPr userDrawn="1"/>
        </p:nvSpPr>
        <p:spPr>
          <a:xfrm>
            <a:off x="425851" y="68150"/>
            <a:ext cx="6003866" cy="69424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zh-CN" altLang="en-US" sz="2700" b="0" kern="1200" baseline="0" dirty="0" smtClean="0">
                <a:solidFill>
                  <a:srgbClr val="C00000"/>
                </a:solidFill>
                <a:latin typeface="Palatino Linotype" panose="02040502050505030304" pitchFamily="18" charset="0"/>
                <a:ea typeface="+mj-ea"/>
                <a:cs typeface="+mn-cs"/>
              </a:defRPr>
            </a:lvl1pPr>
            <a:lvl2pPr marL="337185" indent="-2654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337185" indent="-2654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337185" indent="-2654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350" kern="1200" smtClean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337185" indent="-2654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zh-CN" altLang="en-US" sz="1500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2700" b="1" dirty="0">
              <a:solidFill>
                <a:schemeClr val="accent2"/>
              </a:solidFill>
              <a:latin typeface="Candara" panose="020E0502030303020204" pitchFamily="34" charset="0"/>
              <a:cs typeface="+mn-ea"/>
              <a:sym typeface="+mn-lt"/>
            </a:endParaRPr>
          </a:p>
        </p:txBody>
      </p:sp>
      <p:pic>
        <p:nvPicPr>
          <p:cNvPr id="39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722" y="43312"/>
            <a:ext cx="681478" cy="377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7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60" y="100285"/>
            <a:ext cx="935397" cy="3149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1CBA-E6C1-4058-8BCF-03C2999C10E2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F1F0-017D-48C9-B9FB-8A0120FCB8CD}" type="datetime1">
              <a:rPr lang="en-US"/>
              <a:t>4/30/2025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0C92-6096-C94F-88C1-CC80B50764D1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43240" y="4118103"/>
            <a:ext cx="6657511" cy="6491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1600" b="1" dirty="0">
                <a:latin typeface="Candara" panose="020E0502030303020204" pitchFamily="34" charset="0"/>
                <a:ea typeface="黑体" panose="02010609060101010101" pitchFamily="49" charset="-122"/>
              </a:rPr>
              <a:t>2025/04 @ ICLR 2025</a:t>
            </a:r>
            <a:endParaRPr lang="en-US" altLang="zh-CN" sz="1600" b="1" dirty="0">
              <a:ea typeface="黑体" panose="02010609060101010101" pitchFamily="49" charset="-122"/>
            </a:endParaRPr>
          </a:p>
          <a:p>
            <a:pPr eaLnBrk="1" hangingPunct="1"/>
            <a:r>
              <a:rPr lang="en-US" sz="1600" b="1" dirty="0">
                <a:latin typeface="Candara" panose="020E0502030303020204" pitchFamily="34" charset="0"/>
                <a:ea typeface="黑体" panose="02010609060101010101" pitchFamily="49" charset="-122"/>
              </a:rPr>
              <a:t>Outstanding Paper Award</a:t>
            </a:r>
            <a:endParaRPr sz="16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2090631" y="1994562"/>
            <a:ext cx="5039013" cy="116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2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User Identification and Recommendation </a:t>
            </a:r>
            <a:endParaRPr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2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for Shared Accounts</a:t>
            </a:r>
            <a:endParaRPr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nip Diagonal Corner Rectangle 6"/>
          <p:cNvSpPr/>
          <p:nvPr/>
        </p:nvSpPr>
        <p:spPr>
          <a:xfrm rot="10800000" flipV="1">
            <a:off x="-4" y="1290274"/>
            <a:ext cx="9144001" cy="1281476"/>
          </a:xfrm>
          <a:prstGeom prst="snip2DiagRect">
            <a:avLst>
              <a:gd name="adj1" fmla="val 0"/>
              <a:gd name="adj2" fmla="val 3875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584380" y="1314219"/>
            <a:ext cx="7930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8FAFF"/>
                </a:solidFill>
                <a:latin typeface="Inter"/>
              </a:rPr>
              <a:t>AlphaEdit</a:t>
            </a:r>
            <a:r>
              <a:rPr lang="en-US" altLang="zh-CN" sz="3600" b="1" dirty="0">
                <a:solidFill>
                  <a:srgbClr val="F8FAFF"/>
                </a:solidFill>
                <a:latin typeface="Inter"/>
              </a:rPr>
              <a:t>: Null-Space Constrained Model Editing for Language Models</a:t>
            </a:r>
            <a:endParaRPr lang="en-US" sz="1600" b="1" dirty="0">
              <a:solidFill>
                <a:schemeClr val="accent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>
                <a:latin typeface="黑体" panose="02010609060101010101" pitchFamily="49" charset="-122"/>
                <a:ea typeface="黑体" panose="02010609060101010101" pitchFamily="49" charset="-122"/>
              </a:rPr>
              <a:t>1</a:t>
            </a:fld>
            <a:endParaRPr kumimoji="1"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68539A-4ABB-E9B3-0485-BC3854D4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67696" cy="555662"/>
          </a:xfrm>
          <a:prstGeom prst="rect">
            <a:avLst/>
          </a:prstGeom>
        </p:spPr>
      </p:pic>
      <p:pic>
        <p:nvPicPr>
          <p:cNvPr id="1030" name="Picture 6" descr="University of Science and Technology of China">
            <a:extLst>
              <a:ext uri="{FF2B5EF4-FFF2-40B4-BE49-F238E27FC236}">
                <a16:creationId xmlns:a16="http://schemas.microsoft.com/office/drawing/2014/main" id="{D560A160-2915-191D-1D50-DF9A131E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575" y="0"/>
            <a:ext cx="904994" cy="9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S Identity - Logo Colour and Background">
            <a:extLst>
              <a:ext uri="{FF2B5EF4-FFF2-40B4-BE49-F238E27FC236}">
                <a16:creationId xmlns:a16="http://schemas.microsoft.com/office/drawing/2014/main" id="{0C5A69A2-D0EF-6FAD-6B49-245D8103F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1037" r="12904" b="21448"/>
          <a:stretch/>
        </p:blipFill>
        <p:spPr bwMode="auto">
          <a:xfrm>
            <a:off x="7660275" y="102393"/>
            <a:ext cx="1411388" cy="6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4A19E8-C958-6268-BF91-B1A05DD6F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8" y="2941835"/>
            <a:ext cx="8602275" cy="943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4535-337D-0627-2A62-69F6B794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>
            <a:extLst>
              <a:ext uri="{FF2B5EF4-FFF2-40B4-BE49-F238E27FC236}">
                <a16:creationId xmlns:a16="http://schemas.microsoft.com/office/drawing/2014/main" id="{331AE4D4-88B2-800F-91C3-B236517C08FD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Model Editing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3" name="文本框 1">
            <a:extLst>
              <a:ext uri="{FF2B5EF4-FFF2-40B4-BE49-F238E27FC236}">
                <a16:creationId xmlns:a16="http://schemas.microsoft.com/office/drawing/2014/main" id="{598024B5-31BE-7B8C-EF30-E6418DBCA1F1}"/>
              </a:ext>
            </a:extLst>
          </p:cNvPr>
          <p:cNvSpPr txBox="1"/>
          <p:nvPr/>
        </p:nvSpPr>
        <p:spPr>
          <a:xfrm>
            <a:off x="363398" y="879422"/>
            <a:ext cx="91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0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Experiments show model editing is more </a:t>
            </a:r>
            <a:r>
              <a:rPr lang="en-US" altLang="zh-CN" sz="20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efficient</a:t>
            </a:r>
            <a:r>
              <a:rPr lang="en-US" altLang="zh-CN" sz="20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 and </a:t>
            </a:r>
            <a:r>
              <a:rPr lang="en-US" altLang="zh-CN" sz="20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effective</a:t>
            </a:r>
            <a:r>
              <a:rPr lang="en-US" altLang="zh-CN" sz="20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 than SFT!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B995FB-4579-6823-2373-94E56A1B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/>
          <a:stretch/>
        </p:blipFill>
        <p:spPr>
          <a:xfrm>
            <a:off x="1339763" y="1479934"/>
            <a:ext cx="6693073" cy="2183632"/>
          </a:xfrm>
          <a:prstGeom prst="rect">
            <a:avLst/>
          </a:prstGeom>
        </p:spPr>
      </p:pic>
      <p:sp>
        <p:nvSpPr>
          <p:cNvPr id="4" name="圆角矩形 29">
            <a:extLst>
              <a:ext uri="{FF2B5EF4-FFF2-40B4-BE49-F238E27FC236}">
                <a16:creationId xmlns:a16="http://schemas.microsoft.com/office/drawing/2014/main" id="{8400F600-C32D-31D2-6963-D5A79172AA37}"/>
              </a:ext>
            </a:extLst>
          </p:cNvPr>
          <p:cNvSpPr/>
          <p:nvPr/>
        </p:nvSpPr>
        <p:spPr>
          <a:xfrm>
            <a:off x="1339763" y="3863968"/>
            <a:ext cx="6757987" cy="615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Why is it so good but not so popular?</a:t>
            </a:r>
            <a:endParaRPr kumimoji="1" lang="zh-CN" altLang="en-US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398" y="62868"/>
            <a:ext cx="847503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Limitation: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The destruction of other knowledge 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0" y="4911592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Neuron-level Sequential Editing For Large Language Models. 2024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F99ABCC-B022-CC65-28BE-F45DCE1F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64" t="26610" r="3988" b="6506"/>
          <a:stretch/>
        </p:blipFill>
        <p:spPr>
          <a:xfrm>
            <a:off x="3120768" y="3505165"/>
            <a:ext cx="5659834" cy="1031868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50D6FB-C4F4-4F85-D8B8-0E46C2932644}"/>
              </a:ext>
            </a:extLst>
          </p:cNvPr>
          <p:cNvGrpSpPr/>
          <p:nvPr/>
        </p:nvGrpSpPr>
        <p:grpSpPr>
          <a:xfrm>
            <a:off x="220651" y="653340"/>
            <a:ext cx="8974160" cy="2094778"/>
            <a:chOff x="305571" y="697334"/>
            <a:chExt cx="8974160" cy="2094778"/>
          </a:xfrm>
        </p:grpSpPr>
        <p:sp>
          <p:nvSpPr>
            <p:cNvPr id="7" name="矩形: 圆角 45">
              <a:extLst>
                <a:ext uri="{FF2B5EF4-FFF2-40B4-BE49-F238E27FC236}">
                  <a16:creationId xmlns:a16="http://schemas.microsoft.com/office/drawing/2014/main" id="{E90811CF-DC1F-9F44-1FA6-6AB7A76A08DF}"/>
                </a:ext>
              </a:extLst>
            </p:cNvPr>
            <p:cNvSpPr/>
            <p:nvPr/>
          </p:nvSpPr>
          <p:spPr>
            <a:xfrm flipH="1">
              <a:off x="305571" y="697334"/>
              <a:ext cx="8588398" cy="2094778"/>
            </a:xfrm>
            <a:prstGeom prst="roundRect">
              <a:avLst>
                <a:gd name="adj" fmla="val 3594"/>
              </a:avLst>
            </a:prstGeom>
            <a:solidFill>
              <a:schemeClr val="bg1"/>
            </a:solidFill>
            <a:ln w="19050" cap="flat" cmpd="sng" algn="ctr">
              <a:gradFill>
                <a:gsLst>
                  <a:gs pos="100000">
                    <a:srgbClr val="0070C0">
                      <a:alpha val="79899"/>
                    </a:srgbClr>
                  </a:gs>
                  <a:gs pos="0">
                    <a:srgbClr val="0070C0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l" rtl="0"/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A974C9-BEBD-3CD7-1274-FFCF5640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75" y="1169792"/>
              <a:ext cx="1945685" cy="151008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81F8A09-35C4-0620-A838-C0185FC16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448" y="1438862"/>
              <a:ext cx="6142852" cy="692467"/>
            </a:xfrm>
            <a:prstGeom prst="rect">
              <a:avLst/>
            </a:prstGeom>
          </p:spPr>
        </p:pic>
        <p:sp>
          <p:nvSpPr>
            <p:cNvPr id="8" name="文本框 1">
              <a:extLst>
                <a:ext uri="{FF2B5EF4-FFF2-40B4-BE49-F238E27FC236}">
                  <a16:creationId xmlns:a16="http://schemas.microsoft.com/office/drawing/2014/main" id="{9422EBB1-F4BE-F1AA-4405-0FFB60C0465E}"/>
                </a:ext>
              </a:extLst>
            </p:cNvPr>
            <p:cNvSpPr txBox="1"/>
            <p:nvPr/>
          </p:nvSpPr>
          <p:spPr>
            <a:xfrm>
              <a:off x="363399" y="752300"/>
              <a:ext cx="8916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42900" defTabSz="914400">
                <a:spcAft>
                  <a:spcPts val="600"/>
                </a:spcAft>
                <a:buFont typeface="Wingdings" panose="05000000000000000000" pitchFamily="2" charset="2"/>
                <a:buChar char="q"/>
                <a:tabLst>
                  <a:tab pos="339090" algn="l"/>
                  <a:tab pos="339725" algn="l"/>
                </a:tabLst>
              </a:pPr>
              <a:r>
                <a:rPr lang="en-US" altLang="zh-CN" sz="2400" b="1" i="1" spc="-5" dirty="0"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There are always trade-off between </a:t>
              </a:r>
              <a:r>
                <a:rPr lang="en-US" altLang="zh-CN" sz="2400" b="1" i="1" spc="-5" dirty="0">
                  <a:solidFill>
                    <a:srgbClr val="FF0000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update</a:t>
              </a:r>
              <a:r>
                <a:rPr lang="en-US" altLang="zh-CN" sz="2400" b="1" i="1" spc="-5" dirty="0"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 and </a:t>
              </a:r>
              <a:r>
                <a:rPr lang="en-US" altLang="zh-CN" sz="2400" b="1" i="1" spc="-5" dirty="0">
                  <a:solidFill>
                    <a:schemeClr val="accent1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preservation.</a:t>
              </a:r>
              <a:endParaRPr lang="en-US" altLang="zh-CN" sz="2000" b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E4EA4C0-7879-1252-548C-2484EB14B6FE}"/>
                </a:ext>
              </a:extLst>
            </p:cNvPr>
            <p:cNvSpPr txBox="1"/>
            <p:nvPr/>
          </p:nvSpPr>
          <p:spPr>
            <a:xfrm>
              <a:off x="4821565" y="2241399"/>
              <a:ext cx="11090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spc="-5" dirty="0">
                  <a:solidFill>
                    <a:srgbClr val="FF0000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e</a:t>
              </a:r>
              <a:r>
                <a:rPr lang="en-US" altLang="zh-CN" sz="1800" b="1" i="1" spc="-5" dirty="0">
                  <a:solidFill>
                    <a:srgbClr val="FF0000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1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5D7B063-E1A0-82FE-B588-16F503C22776}"/>
                </a:ext>
              </a:extLst>
            </p:cNvPr>
            <p:cNvSpPr txBox="1"/>
            <p:nvPr/>
          </p:nvSpPr>
          <p:spPr>
            <a:xfrm>
              <a:off x="7326809" y="2202749"/>
              <a:ext cx="11090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spc="-5" dirty="0">
                  <a:solidFill>
                    <a:schemeClr val="accent1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e</a:t>
              </a:r>
              <a:r>
                <a:rPr lang="en-US" altLang="zh-CN" sz="1800" b="1" i="1" spc="-5" dirty="0">
                  <a:solidFill>
                    <a:schemeClr val="accent1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0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右大括号 15">
              <a:extLst>
                <a:ext uri="{FF2B5EF4-FFF2-40B4-BE49-F238E27FC236}">
                  <a16:creationId xmlns:a16="http://schemas.microsoft.com/office/drawing/2014/main" id="{D7B9405A-7411-57A1-C9B1-42C558F46F35}"/>
                </a:ext>
              </a:extLst>
            </p:cNvPr>
            <p:cNvSpPr/>
            <p:nvPr/>
          </p:nvSpPr>
          <p:spPr>
            <a:xfrm rot="5400000">
              <a:off x="4871998" y="1151110"/>
              <a:ext cx="296752" cy="2043291"/>
            </a:xfrm>
            <a:prstGeom prst="rightBrace">
              <a:avLst>
                <a:gd name="adj1" fmla="val 79445"/>
                <a:gd name="adj2" fmla="val 5025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大括号 24">
              <a:extLst>
                <a:ext uri="{FF2B5EF4-FFF2-40B4-BE49-F238E27FC236}">
                  <a16:creationId xmlns:a16="http://schemas.microsoft.com/office/drawing/2014/main" id="{F904C038-D947-30FA-E930-3A95B329007C}"/>
                </a:ext>
              </a:extLst>
            </p:cNvPr>
            <p:cNvSpPr/>
            <p:nvPr/>
          </p:nvSpPr>
          <p:spPr>
            <a:xfrm rot="5400000">
              <a:off x="7407757" y="1099999"/>
              <a:ext cx="296752" cy="2043291"/>
            </a:xfrm>
            <a:prstGeom prst="rightBrace">
              <a:avLst>
                <a:gd name="adj1" fmla="val 79445"/>
                <a:gd name="adj2" fmla="val 50251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AC4CBC4-02D2-85D5-3B92-9FC1ACA1859E}"/>
                </a:ext>
              </a:extLst>
            </p:cNvPr>
            <p:cNvSpPr/>
            <p:nvPr/>
          </p:nvSpPr>
          <p:spPr>
            <a:xfrm>
              <a:off x="843312" y="1219719"/>
              <a:ext cx="382805" cy="219143"/>
            </a:xfrm>
            <a:prstGeom prst="rect">
              <a:avLst/>
            </a:prstGeom>
            <a:solidFill>
              <a:srgbClr val="FEF8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84781345-0E98-7137-43B2-81AD3C355A83}"/>
              </a:ext>
            </a:extLst>
          </p:cNvPr>
          <p:cNvSpPr/>
          <p:nvPr/>
        </p:nvSpPr>
        <p:spPr>
          <a:xfrm>
            <a:off x="3212704" y="3163591"/>
            <a:ext cx="382805" cy="333729"/>
          </a:xfrm>
          <a:prstGeom prst="rect">
            <a:avLst/>
          </a:prstGeom>
          <a:solidFill>
            <a:srgbClr val="FE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152B7E4-0B91-13DD-E8A5-BF1A9CD92F4B}"/>
              </a:ext>
            </a:extLst>
          </p:cNvPr>
          <p:cNvCxnSpPr/>
          <p:nvPr/>
        </p:nvCxnSpPr>
        <p:spPr>
          <a:xfrm>
            <a:off x="363398" y="4548184"/>
            <a:ext cx="254799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84D181A-5EEE-3E8A-1A79-EC92B6862D2E}"/>
              </a:ext>
            </a:extLst>
          </p:cNvPr>
          <p:cNvCxnSpPr>
            <a:cxnSpLocks/>
          </p:cNvCxnSpPr>
          <p:nvPr/>
        </p:nvCxnSpPr>
        <p:spPr>
          <a:xfrm flipV="1">
            <a:off x="363398" y="3046751"/>
            <a:ext cx="0" cy="15014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69022DFD-F01F-D859-5FA7-74C185963631}"/>
              </a:ext>
            </a:extLst>
          </p:cNvPr>
          <p:cNvSpPr txBox="1"/>
          <p:nvPr/>
        </p:nvSpPr>
        <p:spPr>
          <a:xfrm>
            <a:off x="1226117" y="4522909"/>
            <a:ext cx="2859239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Number of Edit</a:t>
            </a:r>
            <a:endParaRPr lang="en-SG" altLang="zh-CN" sz="20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E915351-FBB1-CA9D-82EB-F1B7C2C66A4E}"/>
              </a:ext>
            </a:extLst>
          </p:cNvPr>
          <p:cNvSpPr txBox="1"/>
          <p:nvPr/>
        </p:nvSpPr>
        <p:spPr>
          <a:xfrm>
            <a:off x="413467" y="2926056"/>
            <a:ext cx="2859239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Error</a:t>
            </a:r>
            <a:endParaRPr lang="en-SG" altLang="zh-CN" sz="20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A1DC59B-4185-A290-9496-97AAB4A541A8}"/>
              </a:ext>
            </a:extLst>
          </p:cNvPr>
          <p:cNvSpPr/>
          <p:nvPr/>
        </p:nvSpPr>
        <p:spPr>
          <a:xfrm>
            <a:off x="378619" y="4497705"/>
            <a:ext cx="2364581" cy="45719"/>
          </a:xfrm>
          <a:custGeom>
            <a:avLst/>
            <a:gdLst>
              <a:gd name="connsiteX0" fmla="*/ 0 w 2364581"/>
              <a:gd name="connsiteY0" fmla="*/ 292894 h 292894"/>
              <a:gd name="connsiteX1" fmla="*/ 64294 w 2364581"/>
              <a:gd name="connsiteY1" fmla="*/ 257175 h 292894"/>
              <a:gd name="connsiteX2" fmla="*/ 107156 w 2364581"/>
              <a:gd name="connsiteY2" fmla="*/ 242888 h 292894"/>
              <a:gd name="connsiteX3" fmla="*/ 135731 w 2364581"/>
              <a:gd name="connsiteY3" fmla="*/ 250032 h 292894"/>
              <a:gd name="connsiteX4" fmla="*/ 157162 w 2364581"/>
              <a:gd name="connsiteY4" fmla="*/ 257175 h 292894"/>
              <a:gd name="connsiteX5" fmla="*/ 264319 w 2364581"/>
              <a:gd name="connsiteY5" fmla="*/ 250032 h 292894"/>
              <a:gd name="connsiteX6" fmla="*/ 285750 w 2364581"/>
              <a:gd name="connsiteY6" fmla="*/ 235744 h 292894"/>
              <a:gd name="connsiteX7" fmla="*/ 328612 w 2364581"/>
              <a:gd name="connsiteY7" fmla="*/ 221457 h 292894"/>
              <a:gd name="connsiteX8" fmla="*/ 578644 w 2364581"/>
              <a:gd name="connsiteY8" fmla="*/ 207169 h 292894"/>
              <a:gd name="connsiteX9" fmla="*/ 671512 w 2364581"/>
              <a:gd name="connsiteY9" fmla="*/ 192882 h 292894"/>
              <a:gd name="connsiteX10" fmla="*/ 842962 w 2364581"/>
              <a:gd name="connsiteY10" fmla="*/ 178594 h 292894"/>
              <a:gd name="connsiteX11" fmla="*/ 885825 w 2364581"/>
              <a:gd name="connsiteY11" fmla="*/ 164307 h 292894"/>
              <a:gd name="connsiteX12" fmla="*/ 978694 w 2364581"/>
              <a:gd name="connsiteY12" fmla="*/ 142875 h 292894"/>
              <a:gd name="connsiteX13" fmla="*/ 1371600 w 2364581"/>
              <a:gd name="connsiteY13" fmla="*/ 135732 h 292894"/>
              <a:gd name="connsiteX14" fmla="*/ 1550194 w 2364581"/>
              <a:gd name="connsiteY14" fmla="*/ 100013 h 292894"/>
              <a:gd name="connsiteX15" fmla="*/ 1628775 w 2364581"/>
              <a:gd name="connsiteY15" fmla="*/ 85725 h 292894"/>
              <a:gd name="connsiteX16" fmla="*/ 1664494 w 2364581"/>
              <a:gd name="connsiteY16" fmla="*/ 78582 h 292894"/>
              <a:gd name="connsiteX17" fmla="*/ 2085975 w 2364581"/>
              <a:gd name="connsiteY17" fmla="*/ 57150 h 292894"/>
              <a:gd name="connsiteX18" fmla="*/ 2114550 w 2364581"/>
              <a:gd name="connsiteY18" fmla="*/ 50007 h 292894"/>
              <a:gd name="connsiteX19" fmla="*/ 2150269 w 2364581"/>
              <a:gd name="connsiteY19" fmla="*/ 42863 h 292894"/>
              <a:gd name="connsiteX20" fmla="*/ 2207419 w 2364581"/>
              <a:gd name="connsiteY20" fmla="*/ 28575 h 292894"/>
              <a:gd name="connsiteX21" fmla="*/ 2228850 w 2364581"/>
              <a:gd name="connsiteY21" fmla="*/ 14288 h 292894"/>
              <a:gd name="connsiteX22" fmla="*/ 2278856 w 2364581"/>
              <a:gd name="connsiteY22" fmla="*/ 0 h 292894"/>
              <a:gd name="connsiteX23" fmla="*/ 2336006 w 2364581"/>
              <a:gd name="connsiteY23" fmla="*/ 7144 h 292894"/>
              <a:gd name="connsiteX24" fmla="*/ 2364581 w 2364581"/>
              <a:gd name="connsiteY24" fmla="*/ 14288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64581" h="292894">
                <a:moveTo>
                  <a:pt x="0" y="292894"/>
                </a:moveTo>
                <a:cubicBezTo>
                  <a:pt x="18120" y="282022"/>
                  <a:pt x="43801" y="265372"/>
                  <a:pt x="64294" y="257175"/>
                </a:cubicBezTo>
                <a:cubicBezTo>
                  <a:pt x="78277" y="251582"/>
                  <a:pt x="107156" y="242888"/>
                  <a:pt x="107156" y="242888"/>
                </a:cubicBezTo>
                <a:cubicBezTo>
                  <a:pt x="116681" y="245269"/>
                  <a:pt x="126291" y="247335"/>
                  <a:pt x="135731" y="250032"/>
                </a:cubicBezTo>
                <a:cubicBezTo>
                  <a:pt x="142971" y="252101"/>
                  <a:pt x="149632" y="257175"/>
                  <a:pt x="157162" y="257175"/>
                </a:cubicBezTo>
                <a:cubicBezTo>
                  <a:pt x="192960" y="257175"/>
                  <a:pt x="228600" y="252413"/>
                  <a:pt x="264319" y="250032"/>
                </a:cubicBezTo>
                <a:cubicBezTo>
                  <a:pt x="271463" y="245269"/>
                  <a:pt x="277904" y="239231"/>
                  <a:pt x="285750" y="235744"/>
                </a:cubicBezTo>
                <a:cubicBezTo>
                  <a:pt x="299512" y="229627"/>
                  <a:pt x="314002" y="225110"/>
                  <a:pt x="328612" y="221457"/>
                </a:cubicBezTo>
                <a:cubicBezTo>
                  <a:pt x="428839" y="196399"/>
                  <a:pt x="347374" y="214630"/>
                  <a:pt x="578644" y="207169"/>
                </a:cubicBezTo>
                <a:cubicBezTo>
                  <a:pt x="631886" y="193858"/>
                  <a:pt x="589230" y="203167"/>
                  <a:pt x="671512" y="192882"/>
                </a:cubicBezTo>
                <a:cubicBezTo>
                  <a:pt x="786001" y="178571"/>
                  <a:pt x="646096" y="190175"/>
                  <a:pt x="842962" y="178594"/>
                </a:cubicBezTo>
                <a:cubicBezTo>
                  <a:pt x="857250" y="173832"/>
                  <a:pt x="871057" y="167261"/>
                  <a:pt x="885825" y="164307"/>
                </a:cubicBezTo>
                <a:cubicBezTo>
                  <a:pt x="982886" y="144895"/>
                  <a:pt x="919877" y="172284"/>
                  <a:pt x="978694" y="142875"/>
                </a:cubicBezTo>
                <a:cubicBezTo>
                  <a:pt x="1138111" y="156160"/>
                  <a:pt x="1137510" y="159829"/>
                  <a:pt x="1371600" y="135732"/>
                </a:cubicBezTo>
                <a:cubicBezTo>
                  <a:pt x="1431991" y="129515"/>
                  <a:pt x="1490663" y="111919"/>
                  <a:pt x="1550194" y="100013"/>
                </a:cubicBezTo>
                <a:cubicBezTo>
                  <a:pt x="1638393" y="82373"/>
                  <a:pt x="1528272" y="103998"/>
                  <a:pt x="1628775" y="85725"/>
                </a:cubicBezTo>
                <a:cubicBezTo>
                  <a:pt x="1640721" y="83553"/>
                  <a:pt x="1652394" y="79590"/>
                  <a:pt x="1664494" y="78582"/>
                </a:cubicBezTo>
                <a:cubicBezTo>
                  <a:pt x="1838723" y="64063"/>
                  <a:pt x="1914669" y="63268"/>
                  <a:pt x="2085975" y="57150"/>
                </a:cubicBezTo>
                <a:cubicBezTo>
                  <a:pt x="2095500" y="54769"/>
                  <a:pt x="2104966" y="52137"/>
                  <a:pt x="2114550" y="50007"/>
                </a:cubicBezTo>
                <a:cubicBezTo>
                  <a:pt x="2126403" y="47373"/>
                  <a:pt x="2138438" y="45593"/>
                  <a:pt x="2150269" y="42863"/>
                </a:cubicBezTo>
                <a:cubicBezTo>
                  <a:pt x="2169402" y="38447"/>
                  <a:pt x="2207419" y="28575"/>
                  <a:pt x="2207419" y="28575"/>
                </a:cubicBezTo>
                <a:cubicBezTo>
                  <a:pt x="2214563" y="23813"/>
                  <a:pt x="2221171" y="18128"/>
                  <a:pt x="2228850" y="14288"/>
                </a:cubicBezTo>
                <a:cubicBezTo>
                  <a:pt x="2239100" y="9163"/>
                  <a:pt x="2269699" y="2289"/>
                  <a:pt x="2278856" y="0"/>
                </a:cubicBezTo>
                <a:cubicBezTo>
                  <a:pt x="2297906" y="2381"/>
                  <a:pt x="2317117" y="3710"/>
                  <a:pt x="2336006" y="7144"/>
                </a:cubicBezTo>
                <a:cubicBezTo>
                  <a:pt x="2379438" y="15041"/>
                  <a:pt x="2343664" y="14288"/>
                  <a:pt x="2364581" y="1428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7765B5AB-7399-47C3-27FC-DF53E7800257}"/>
              </a:ext>
            </a:extLst>
          </p:cNvPr>
          <p:cNvSpPr/>
          <p:nvPr/>
        </p:nvSpPr>
        <p:spPr>
          <a:xfrm>
            <a:off x="378619" y="3143250"/>
            <a:ext cx="2286000" cy="1400175"/>
          </a:xfrm>
          <a:custGeom>
            <a:avLst/>
            <a:gdLst>
              <a:gd name="connsiteX0" fmla="*/ 0 w 2286000"/>
              <a:gd name="connsiteY0" fmla="*/ 1400175 h 1400175"/>
              <a:gd name="connsiteX1" fmla="*/ 100012 w 2286000"/>
              <a:gd name="connsiteY1" fmla="*/ 1378744 h 1400175"/>
              <a:gd name="connsiteX2" fmla="*/ 171450 w 2286000"/>
              <a:gd name="connsiteY2" fmla="*/ 1350169 h 1400175"/>
              <a:gd name="connsiteX3" fmla="*/ 192881 w 2286000"/>
              <a:gd name="connsiteY3" fmla="*/ 1343025 h 1400175"/>
              <a:gd name="connsiteX4" fmla="*/ 235744 w 2286000"/>
              <a:gd name="connsiteY4" fmla="*/ 1335881 h 1400175"/>
              <a:gd name="connsiteX5" fmla="*/ 257175 w 2286000"/>
              <a:gd name="connsiteY5" fmla="*/ 1328738 h 1400175"/>
              <a:gd name="connsiteX6" fmla="*/ 357187 w 2286000"/>
              <a:gd name="connsiteY6" fmla="*/ 1321594 h 1400175"/>
              <a:gd name="connsiteX7" fmla="*/ 450056 w 2286000"/>
              <a:gd name="connsiteY7" fmla="*/ 1307306 h 1400175"/>
              <a:gd name="connsiteX8" fmla="*/ 521494 w 2286000"/>
              <a:gd name="connsiteY8" fmla="*/ 1300163 h 1400175"/>
              <a:gd name="connsiteX9" fmla="*/ 557212 w 2286000"/>
              <a:gd name="connsiteY9" fmla="*/ 1293019 h 1400175"/>
              <a:gd name="connsiteX10" fmla="*/ 707231 w 2286000"/>
              <a:gd name="connsiteY10" fmla="*/ 1278731 h 1400175"/>
              <a:gd name="connsiteX11" fmla="*/ 778669 w 2286000"/>
              <a:gd name="connsiteY11" fmla="*/ 1271588 h 1400175"/>
              <a:gd name="connsiteX12" fmla="*/ 814387 w 2286000"/>
              <a:gd name="connsiteY12" fmla="*/ 1264444 h 1400175"/>
              <a:gd name="connsiteX13" fmla="*/ 857250 w 2286000"/>
              <a:gd name="connsiteY13" fmla="*/ 1257300 h 1400175"/>
              <a:gd name="connsiteX14" fmla="*/ 992981 w 2286000"/>
              <a:gd name="connsiteY14" fmla="*/ 1221581 h 1400175"/>
              <a:gd name="connsiteX15" fmla="*/ 1107281 w 2286000"/>
              <a:gd name="connsiteY15" fmla="*/ 1185863 h 1400175"/>
              <a:gd name="connsiteX16" fmla="*/ 1185862 w 2286000"/>
              <a:gd name="connsiteY16" fmla="*/ 1150144 h 1400175"/>
              <a:gd name="connsiteX17" fmla="*/ 1250156 w 2286000"/>
              <a:gd name="connsiteY17" fmla="*/ 1121569 h 1400175"/>
              <a:gd name="connsiteX18" fmla="*/ 1271587 w 2286000"/>
              <a:gd name="connsiteY18" fmla="*/ 1107281 h 1400175"/>
              <a:gd name="connsiteX19" fmla="*/ 1307306 w 2286000"/>
              <a:gd name="connsiteY19" fmla="*/ 1092994 h 1400175"/>
              <a:gd name="connsiteX20" fmla="*/ 1371600 w 2286000"/>
              <a:gd name="connsiteY20" fmla="*/ 1042988 h 1400175"/>
              <a:gd name="connsiteX21" fmla="*/ 1428750 w 2286000"/>
              <a:gd name="connsiteY21" fmla="*/ 1007269 h 1400175"/>
              <a:gd name="connsiteX22" fmla="*/ 1478756 w 2286000"/>
              <a:gd name="connsiteY22" fmla="*/ 964406 h 1400175"/>
              <a:gd name="connsiteX23" fmla="*/ 1528762 w 2286000"/>
              <a:gd name="connsiteY23" fmla="*/ 935831 h 1400175"/>
              <a:gd name="connsiteX24" fmla="*/ 1564481 w 2286000"/>
              <a:gd name="connsiteY24" fmla="*/ 914400 h 1400175"/>
              <a:gd name="connsiteX25" fmla="*/ 1621631 w 2286000"/>
              <a:gd name="connsiteY25" fmla="*/ 885825 h 1400175"/>
              <a:gd name="connsiteX26" fmla="*/ 1657350 w 2286000"/>
              <a:gd name="connsiteY26" fmla="*/ 864394 h 1400175"/>
              <a:gd name="connsiteX27" fmla="*/ 1693069 w 2286000"/>
              <a:gd name="connsiteY27" fmla="*/ 850106 h 1400175"/>
              <a:gd name="connsiteX28" fmla="*/ 1807369 w 2286000"/>
              <a:gd name="connsiteY28" fmla="*/ 750094 h 1400175"/>
              <a:gd name="connsiteX29" fmla="*/ 1878806 w 2286000"/>
              <a:gd name="connsiteY29" fmla="*/ 678656 h 1400175"/>
              <a:gd name="connsiteX30" fmla="*/ 1907381 w 2286000"/>
              <a:gd name="connsiteY30" fmla="*/ 650081 h 1400175"/>
              <a:gd name="connsiteX31" fmla="*/ 1914525 w 2286000"/>
              <a:gd name="connsiteY31" fmla="*/ 621506 h 1400175"/>
              <a:gd name="connsiteX32" fmla="*/ 1943100 w 2286000"/>
              <a:gd name="connsiteY32" fmla="*/ 578644 h 1400175"/>
              <a:gd name="connsiteX33" fmla="*/ 1993106 w 2286000"/>
              <a:gd name="connsiteY33" fmla="*/ 514350 h 1400175"/>
              <a:gd name="connsiteX34" fmla="*/ 2035969 w 2286000"/>
              <a:gd name="connsiteY34" fmla="*/ 464344 h 1400175"/>
              <a:gd name="connsiteX35" fmla="*/ 2057400 w 2286000"/>
              <a:gd name="connsiteY35" fmla="*/ 428625 h 1400175"/>
              <a:gd name="connsiteX36" fmla="*/ 2135981 w 2286000"/>
              <a:gd name="connsiteY36" fmla="*/ 357188 h 1400175"/>
              <a:gd name="connsiteX37" fmla="*/ 2150269 w 2286000"/>
              <a:gd name="connsiteY37" fmla="*/ 328613 h 1400175"/>
              <a:gd name="connsiteX38" fmla="*/ 2164556 w 2286000"/>
              <a:gd name="connsiteY38" fmla="*/ 307181 h 1400175"/>
              <a:gd name="connsiteX39" fmla="*/ 2185987 w 2286000"/>
              <a:gd name="connsiteY39" fmla="*/ 242888 h 1400175"/>
              <a:gd name="connsiteX40" fmla="*/ 2214562 w 2286000"/>
              <a:gd name="connsiteY40" fmla="*/ 192881 h 1400175"/>
              <a:gd name="connsiteX41" fmla="*/ 2235994 w 2286000"/>
              <a:gd name="connsiteY41" fmla="*/ 128588 h 1400175"/>
              <a:gd name="connsiteX42" fmla="*/ 2264569 w 2286000"/>
              <a:gd name="connsiteY42" fmla="*/ 50006 h 1400175"/>
              <a:gd name="connsiteX43" fmla="*/ 2271712 w 2286000"/>
              <a:gd name="connsiteY43" fmla="*/ 21431 h 1400175"/>
              <a:gd name="connsiteX44" fmla="*/ 2286000 w 2286000"/>
              <a:gd name="connsiteY4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86000" h="1400175">
                <a:moveTo>
                  <a:pt x="0" y="1400175"/>
                </a:moveTo>
                <a:cubicBezTo>
                  <a:pt x="44262" y="1392128"/>
                  <a:pt x="65127" y="1392161"/>
                  <a:pt x="100012" y="1378744"/>
                </a:cubicBezTo>
                <a:cubicBezTo>
                  <a:pt x="123950" y="1369537"/>
                  <a:pt x="147119" y="1358280"/>
                  <a:pt x="171450" y="1350169"/>
                </a:cubicBezTo>
                <a:cubicBezTo>
                  <a:pt x="178594" y="1347788"/>
                  <a:pt x="185530" y="1344659"/>
                  <a:pt x="192881" y="1343025"/>
                </a:cubicBezTo>
                <a:cubicBezTo>
                  <a:pt x="207021" y="1339883"/>
                  <a:pt x="221604" y="1339023"/>
                  <a:pt x="235744" y="1335881"/>
                </a:cubicBezTo>
                <a:cubicBezTo>
                  <a:pt x="243095" y="1334248"/>
                  <a:pt x="249697" y="1329618"/>
                  <a:pt x="257175" y="1328738"/>
                </a:cubicBezTo>
                <a:cubicBezTo>
                  <a:pt x="290368" y="1324833"/>
                  <a:pt x="323850" y="1323975"/>
                  <a:pt x="357187" y="1321594"/>
                </a:cubicBezTo>
                <a:cubicBezTo>
                  <a:pt x="388185" y="1316428"/>
                  <a:pt x="418810" y="1310982"/>
                  <a:pt x="450056" y="1307306"/>
                </a:cubicBezTo>
                <a:cubicBezTo>
                  <a:pt x="473824" y="1304510"/>
                  <a:pt x="497681" y="1302544"/>
                  <a:pt x="521494" y="1300163"/>
                </a:cubicBezTo>
                <a:cubicBezTo>
                  <a:pt x="533400" y="1297782"/>
                  <a:pt x="545192" y="1294736"/>
                  <a:pt x="557212" y="1293019"/>
                </a:cubicBezTo>
                <a:cubicBezTo>
                  <a:pt x="605050" y="1286185"/>
                  <a:pt x="659796" y="1283043"/>
                  <a:pt x="707231" y="1278731"/>
                </a:cubicBezTo>
                <a:lnTo>
                  <a:pt x="778669" y="1271588"/>
                </a:lnTo>
                <a:lnTo>
                  <a:pt x="814387" y="1264444"/>
                </a:lnTo>
                <a:cubicBezTo>
                  <a:pt x="828638" y="1261853"/>
                  <a:pt x="843294" y="1261177"/>
                  <a:pt x="857250" y="1257300"/>
                </a:cubicBezTo>
                <a:cubicBezTo>
                  <a:pt x="1000826" y="1217418"/>
                  <a:pt x="889747" y="1236329"/>
                  <a:pt x="992981" y="1221581"/>
                </a:cubicBezTo>
                <a:cubicBezTo>
                  <a:pt x="1083761" y="1176192"/>
                  <a:pt x="980356" y="1223194"/>
                  <a:pt x="1107281" y="1185863"/>
                </a:cubicBezTo>
                <a:cubicBezTo>
                  <a:pt x="1141773" y="1175718"/>
                  <a:pt x="1155924" y="1163450"/>
                  <a:pt x="1185862" y="1150144"/>
                </a:cubicBezTo>
                <a:cubicBezTo>
                  <a:pt x="1220294" y="1134841"/>
                  <a:pt x="1219391" y="1139149"/>
                  <a:pt x="1250156" y="1121569"/>
                </a:cubicBezTo>
                <a:cubicBezTo>
                  <a:pt x="1257611" y="1117309"/>
                  <a:pt x="1263908" y="1111121"/>
                  <a:pt x="1271587" y="1107281"/>
                </a:cubicBezTo>
                <a:cubicBezTo>
                  <a:pt x="1283057" y="1101546"/>
                  <a:pt x="1296519" y="1099928"/>
                  <a:pt x="1307306" y="1092994"/>
                </a:cubicBezTo>
                <a:cubicBezTo>
                  <a:pt x="1330144" y="1078312"/>
                  <a:pt x="1347316" y="1055130"/>
                  <a:pt x="1371600" y="1042988"/>
                </a:cubicBezTo>
                <a:cubicBezTo>
                  <a:pt x="1400870" y="1028353"/>
                  <a:pt x="1402785" y="1029525"/>
                  <a:pt x="1428750" y="1007269"/>
                </a:cubicBezTo>
                <a:cubicBezTo>
                  <a:pt x="1480674" y="962763"/>
                  <a:pt x="1416084" y="1009172"/>
                  <a:pt x="1478756" y="964406"/>
                </a:cubicBezTo>
                <a:cubicBezTo>
                  <a:pt x="1510183" y="941958"/>
                  <a:pt x="1491100" y="956754"/>
                  <a:pt x="1528762" y="935831"/>
                </a:cubicBezTo>
                <a:cubicBezTo>
                  <a:pt x="1540900" y="929088"/>
                  <a:pt x="1552256" y="920983"/>
                  <a:pt x="1564481" y="914400"/>
                </a:cubicBezTo>
                <a:cubicBezTo>
                  <a:pt x="1583234" y="904302"/>
                  <a:pt x="1602878" y="895923"/>
                  <a:pt x="1621631" y="885825"/>
                </a:cubicBezTo>
                <a:cubicBezTo>
                  <a:pt x="1633856" y="879242"/>
                  <a:pt x="1644931" y="870604"/>
                  <a:pt x="1657350" y="864394"/>
                </a:cubicBezTo>
                <a:cubicBezTo>
                  <a:pt x="1668820" y="858659"/>
                  <a:pt x="1682148" y="856827"/>
                  <a:pt x="1693069" y="850106"/>
                </a:cubicBezTo>
                <a:cubicBezTo>
                  <a:pt x="1744226" y="818625"/>
                  <a:pt x="1764545" y="792918"/>
                  <a:pt x="1807369" y="750094"/>
                </a:cubicBezTo>
                <a:lnTo>
                  <a:pt x="1878806" y="678656"/>
                </a:lnTo>
                <a:lnTo>
                  <a:pt x="1907381" y="650081"/>
                </a:lnTo>
                <a:cubicBezTo>
                  <a:pt x="1909762" y="640556"/>
                  <a:pt x="1910134" y="630288"/>
                  <a:pt x="1914525" y="621506"/>
                </a:cubicBezTo>
                <a:cubicBezTo>
                  <a:pt x="1922204" y="606148"/>
                  <a:pt x="1932558" y="592198"/>
                  <a:pt x="1943100" y="578644"/>
                </a:cubicBezTo>
                <a:cubicBezTo>
                  <a:pt x="1959769" y="557213"/>
                  <a:pt x="1980964" y="538634"/>
                  <a:pt x="1993106" y="514350"/>
                </a:cubicBezTo>
                <a:cubicBezTo>
                  <a:pt x="2012719" y="475126"/>
                  <a:pt x="1998874" y="492165"/>
                  <a:pt x="2035969" y="464344"/>
                </a:cubicBezTo>
                <a:cubicBezTo>
                  <a:pt x="2043113" y="452438"/>
                  <a:pt x="2048511" y="439292"/>
                  <a:pt x="2057400" y="428625"/>
                </a:cubicBezTo>
                <a:cubicBezTo>
                  <a:pt x="2089858" y="389675"/>
                  <a:pt x="2101663" y="382926"/>
                  <a:pt x="2135981" y="357188"/>
                </a:cubicBezTo>
                <a:cubicBezTo>
                  <a:pt x="2140744" y="347663"/>
                  <a:pt x="2144986" y="337859"/>
                  <a:pt x="2150269" y="328613"/>
                </a:cubicBezTo>
                <a:cubicBezTo>
                  <a:pt x="2154529" y="321158"/>
                  <a:pt x="2161174" y="315073"/>
                  <a:pt x="2164556" y="307181"/>
                </a:cubicBezTo>
                <a:cubicBezTo>
                  <a:pt x="2205471" y="211709"/>
                  <a:pt x="2128008" y="358845"/>
                  <a:pt x="2185987" y="242888"/>
                </a:cubicBezTo>
                <a:cubicBezTo>
                  <a:pt x="2208399" y="198063"/>
                  <a:pt x="2193685" y="247160"/>
                  <a:pt x="2214562" y="192881"/>
                </a:cubicBezTo>
                <a:cubicBezTo>
                  <a:pt x="2222672" y="171796"/>
                  <a:pt x="2230515" y="150504"/>
                  <a:pt x="2235994" y="128588"/>
                </a:cubicBezTo>
                <a:cubicBezTo>
                  <a:pt x="2252363" y="63108"/>
                  <a:pt x="2239389" y="87776"/>
                  <a:pt x="2264569" y="50006"/>
                </a:cubicBezTo>
                <a:cubicBezTo>
                  <a:pt x="2266950" y="40481"/>
                  <a:pt x="2267844" y="30455"/>
                  <a:pt x="2271712" y="21431"/>
                </a:cubicBezTo>
                <a:cubicBezTo>
                  <a:pt x="2275094" y="13539"/>
                  <a:pt x="2286000" y="0"/>
                  <a:pt x="2286000" y="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7C4BBCB-6297-E006-878A-460F2DE323EC}"/>
              </a:ext>
            </a:extLst>
          </p:cNvPr>
          <p:cNvSpPr txBox="1"/>
          <p:nvPr/>
        </p:nvSpPr>
        <p:spPr>
          <a:xfrm>
            <a:off x="2384128" y="4024963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061EDD3-A6B5-F862-7FD1-C52F1485735B}"/>
              </a:ext>
            </a:extLst>
          </p:cNvPr>
          <p:cNvSpPr txBox="1"/>
          <p:nvPr/>
        </p:nvSpPr>
        <p:spPr>
          <a:xfrm>
            <a:off x="2078603" y="2919034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0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ADF69A-49A8-3EA2-5550-C98FE8979CBC}"/>
              </a:ext>
            </a:extLst>
          </p:cNvPr>
          <p:cNvSpPr txBox="1"/>
          <p:nvPr/>
        </p:nvSpPr>
        <p:spPr>
          <a:xfrm>
            <a:off x="2938661" y="2930414"/>
            <a:ext cx="62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After</a:t>
            </a:r>
            <a:r>
              <a:rPr lang="zh-CN" altLang="en-US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several times edit, LLM would output:</a:t>
            </a:r>
            <a:endParaRPr lang="en-US" altLang="zh-CN" sz="2000" b="1" spc="-5" dirty="0">
              <a:solidFill>
                <a:schemeClr val="accent1"/>
              </a:solidFill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1F159-F5F2-681C-3775-C80329FF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>
            <a:extLst>
              <a:ext uri="{FF2B5EF4-FFF2-40B4-BE49-F238E27FC236}">
                <a16:creationId xmlns:a16="http://schemas.microsoft.com/office/drawing/2014/main" id="{EBDE2E81-942E-694A-5C73-5D5A7CA7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EC9536-7E9F-FEBE-2019-50FB646CC453}"/>
              </a:ext>
            </a:extLst>
          </p:cNvPr>
          <p:cNvSpPr txBox="1"/>
          <p:nvPr/>
        </p:nvSpPr>
        <p:spPr>
          <a:xfrm>
            <a:off x="363398" y="62868"/>
            <a:ext cx="847503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Limitation: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The destruction of other knowledge 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8C2487F-720B-AD34-CF62-16844D01DC80}"/>
              </a:ext>
            </a:extLst>
          </p:cNvPr>
          <p:cNvSpPr txBox="1"/>
          <p:nvPr/>
        </p:nvSpPr>
        <p:spPr>
          <a:xfrm>
            <a:off x="0" y="4911592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Neuron-level Sequential Editing For Large Language Models. 2024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F4E49AB-000C-8FEC-043C-06F183FCC58D}"/>
              </a:ext>
            </a:extLst>
          </p:cNvPr>
          <p:cNvSpPr txBox="1"/>
          <p:nvPr/>
        </p:nvSpPr>
        <p:spPr>
          <a:xfrm>
            <a:off x="442911" y="3388595"/>
            <a:ext cx="8701088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# The deviation of the embedding within LLM is very large, reflecting: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# Accumulated </a:t>
            </a:r>
            <a:r>
              <a:rPr lang="zh-CN" altLang="en-US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△</a:t>
            </a: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 has destroyed the </a:t>
            </a:r>
            <a:r>
              <a:rPr lang="en-US" altLang="zh-CN" sz="2000" b="1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general generative ability </a:t>
            </a: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</a:rPr>
              <a:t>of the LLM.</a:t>
            </a:r>
            <a:endParaRPr lang="en-SG" altLang="zh-CN" sz="20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4EB5B1-72F2-681B-5D92-88F45F96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38821"/>
            <a:ext cx="9144000" cy="21474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8E5C31A-93A9-C346-746D-0E9E6BC4CC05}"/>
              </a:ext>
            </a:extLst>
          </p:cNvPr>
          <p:cNvSpPr txBox="1"/>
          <p:nvPr/>
        </p:nvSpPr>
        <p:spPr>
          <a:xfrm>
            <a:off x="363398" y="3025459"/>
            <a:ext cx="9198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Figure: embedding within LLM which is edited 100 times by the traditional editing method (MEMIT, RECT, PRUNE)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圆角矩形 29">
            <a:extLst>
              <a:ext uri="{FF2B5EF4-FFF2-40B4-BE49-F238E27FC236}">
                <a16:creationId xmlns:a16="http://schemas.microsoft.com/office/drawing/2014/main" id="{D7471653-D053-AAE8-0DB6-D579FBEFB2F2}"/>
              </a:ext>
            </a:extLst>
          </p:cNvPr>
          <p:cNvSpPr/>
          <p:nvPr/>
        </p:nvSpPr>
        <p:spPr>
          <a:xfrm>
            <a:off x="504563" y="4246825"/>
            <a:ext cx="8134871" cy="51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LLM can NOT work anymore after editing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1000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 knowledge! </a:t>
            </a:r>
            <a:endParaRPr kumimoji="1" lang="zh-CN" altLang="en-US" sz="24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7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7633-BB12-2EBB-502C-DA845758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22">
            <a:extLst>
              <a:ext uri="{FF2B5EF4-FFF2-40B4-BE49-F238E27FC236}">
                <a16:creationId xmlns:a16="http://schemas.microsoft.com/office/drawing/2014/main" id="{1577B462-894D-B698-6B25-6D0E0ED1CA4C}"/>
              </a:ext>
            </a:extLst>
          </p:cNvPr>
          <p:cNvSpPr txBox="1"/>
          <p:nvPr/>
        </p:nvSpPr>
        <p:spPr>
          <a:xfrm>
            <a:off x="536018" y="1217533"/>
            <a:ext cx="55599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Background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AlphaEdit</a:t>
            </a:r>
            <a:endParaRPr lang="en-US" altLang="zh-CN" sz="24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  <a:cs typeface="JingDongLangZhengTi Regular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Application of null space </a:t>
            </a:r>
          </a:p>
        </p:txBody>
      </p:sp>
      <p:sp>
        <p:nvSpPr>
          <p:cNvPr id="121" name="文本框 1">
            <a:extLst>
              <a:ext uri="{FF2B5EF4-FFF2-40B4-BE49-F238E27FC236}">
                <a16:creationId xmlns:a16="http://schemas.microsoft.com/office/drawing/2014/main" id="{F4A18D49-DF4D-AE8A-19BC-C419050BE858}"/>
              </a:ext>
            </a:extLst>
          </p:cNvPr>
          <p:cNvSpPr txBox="1"/>
          <p:nvPr/>
        </p:nvSpPr>
        <p:spPr>
          <a:xfrm>
            <a:off x="369763" y="-83353"/>
            <a:ext cx="1417376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defTabSz="914400">
              <a:lnSpc>
                <a:spcPct val="150000"/>
              </a:lnSpc>
              <a:spcBef>
                <a:spcPts val="100"/>
              </a:spcBef>
              <a:tabLst>
                <a:tab pos="339090" algn="l"/>
                <a:tab pos="339725" algn="l"/>
              </a:tabLst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Outline</a:t>
            </a:r>
          </a:p>
        </p:txBody>
      </p:sp>
      <p:sp>
        <p:nvSpPr>
          <p:cNvPr id="122" name="灯片编号占位符 2">
            <a:extLst>
              <a:ext uri="{FF2B5EF4-FFF2-40B4-BE49-F238E27FC236}">
                <a16:creationId xmlns:a16="http://schemas.microsoft.com/office/drawing/2014/main" id="{29BF78C0-55EF-A36D-BB4E-AB278D62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9107-FF35-42A6-8630-C988F7FE1BF5}" type="slidenum">
              <a:rPr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fld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BCB460-260A-23C4-11A2-8FD2AEFF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07"/>
          <a:stretch/>
        </p:blipFill>
        <p:spPr>
          <a:xfrm>
            <a:off x="4026252" y="2193103"/>
            <a:ext cx="866229" cy="2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6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8EA4-E32D-266E-D11F-C1BBAD109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>
            <a:extLst>
              <a:ext uri="{FF2B5EF4-FFF2-40B4-BE49-F238E27FC236}">
                <a16:creationId xmlns:a16="http://schemas.microsoft.com/office/drawing/2014/main" id="{C4C8E2EC-9654-7D27-3E93-920EA161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66DD17-F2E2-50A8-D4D8-790E07A595B6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How to solve this Limitation?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41526B5-BA7A-88E3-58A8-2B64100EA80A}"/>
              </a:ext>
            </a:extLst>
          </p:cNvPr>
          <p:cNvSpPr txBox="1"/>
          <p:nvPr/>
        </p:nvSpPr>
        <p:spPr>
          <a:xfrm>
            <a:off x="0" y="4911592"/>
            <a:ext cx="4703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AlphaEdit: Null-Space Constrained Knowledge Editing for Language Models. 2024</a:t>
            </a:r>
          </a:p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 </a:t>
            </a:r>
            <a:endParaRPr kumimoji="1"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45">
            <a:extLst>
              <a:ext uri="{FF2B5EF4-FFF2-40B4-BE49-F238E27FC236}">
                <a16:creationId xmlns:a16="http://schemas.microsoft.com/office/drawing/2014/main" id="{182D9B8B-3B25-0A15-0436-ECF107EE183D}"/>
              </a:ext>
            </a:extLst>
          </p:cNvPr>
          <p:cNvSpPr/>
          <p:nvPr/>
        </p:nvSpPr>
        <p:spPr>
          <a:xfrm flipH="1">
            <a:off x="277801" y="1089161"/>
            <a:ext cx="8588398" cy="1510083"/>
          </a:xfrm>
          <a:prstGeom prst="roundRect">
            <a:avLst>
              <a:gd name="adj" fmla="val 3594"/>
            </a:avLst>
          </a:prstGeom>
          <a:solidFill>
            <a:schemeClr val="bg1"/>
          </a:soli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29FB68-4E94-DE61-4792-F8CE9B93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/>
          <a:stretch/>
        </p:blipFill>
        <p:spPr>
          <a:xfrm>
            <a:off x="474448" y="1120851"/>
            <a:ext cx="1945685" cy="1456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6EC1E0C-7EC2-F4BA-1E88-08F363C11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78" y="1447105"/>
            <a:ext cx="6142852" cy="6924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82ADE82-F27C-2F57-4936-C1DFBBD15508}"/>
              </a:ext>
            </a:extLst>
          </p:cNvPr>
          <p:cNvSpPr txBox="1"/>
          <p:nvPr/>
        </p:nvSpPr>
        <p:spPr>
          <a:xfrm>
            <a:off x="4820844" y="2162667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233661-5530-FC92-1922-82850914FF6B}"/>
              </a:ext>
            </a:extLst>
          </p:cNvPr>
          <p:cNvSpPr txBox="1"/>
          <p:nvPr/>
        </p:nvSpPr>
        <p:spPr>
          <a:xfrm>
            <a:off x="7360694" y="2140451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0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067F551C-2CC3-5A87-F4AE-DA41C00A4EA5}"/>
              </a:ext>
            </a:extLst>
          </p:cNvPr>
          <p:cNvSpPr/>
          <p:nvPr/>
        </p:nvSpPr>
        <p:spPr>
          <a:xfrm rot="5400000">
            <a:off x="4844228" y="1159353"/>
            <a:ext cx="296752" cy="2043291"/>
          </a:xfrm>
          <a:prstGeom prst="rightBrace">
            <a:avLst>
              <a:gd name="adj1" fmla="val 79445"/>
              <a:gd name="adj2" fmla="val 502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A5170369-13B6-532B-CBDF-889066521C01}"/>
              </a:ext>
            </a:extLst>
          </p:cNvPr>
          <p:cNvSpPr/>
          <p:nvPr/>
        </p:nvSpPr>
        <p:spPr>
          <a:xfrm rot="5400000">
            <a:off x="7379987" y="1108242"/>
            <a:ext cx="296752" cy="2043291"/>
          </a:xfrm>
          <a:prstGeom prst="rightBrace">
            <a:avLst>
              <a:gd name="adj1" fmla="val 79445"/>
              <a:gd name="adj2" fmla="val 50251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4CA9425-1AEF-F849-675A-C14F8D481ABD}"/>
              </a:ext>
            </a:extLst>
          </p:cNvPr>
          <p:cNvSpPr/>
          <p:nvPr/>
        </p:nvSpPr>
        <p:spPr>
          <a:xfrm>
            <a:off x="801254" y="1120802"/>
            <a:ext cx="382805" cy="219143"/>
          </a:xfrm>
          <a:prstGeom prst="rect">
            <a:avLst/>
          </a:prstGeom>
          <a:solidFill>
            <a:srgbClr val="FE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45">
            <a:extLst>
              <a:ext uri="{FF2B5EF4-FFF2-40B4-BE49-F238E27FC236}">
                <a16:creationId xmlns:a16="http://schemas.microsoft.com/office/drawing/2014/main" id="{1E37E24E-49AC-8119-54AD-1B953553527A}"/>
              </a:ext>
            </a:extLst>
          </p:cNvPr>
          <p:cNvSpPr/>
          <p:nvPr/>
        </p:nvSpPr>
        <p:spPr>
          <a:xfrm flipH="1">
            <a:off x="277801" y="2798888"/>
            <a:ext cx="8588398" cy="1474609"/>
          </a:xfrm>
          <a:prstGeom prst="roundRect">
            <a:avLst>
              <a:gd name="adj" fmla="val 3594"/>
            </a:avLst>
          </a:prstGeom>
          <a:solidFill>
            <a:schemeClr val="bg1"/>
          </a:soli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0B37FB66-EB5E-0DB3-A516-FAFDA3E97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2"/>
          <a:stretch/>
        </p:blipFill>
        <p:spPr>
          <a:xfrm>
            <a:off x="3655299" y="2912970"/>
            <a:ext cx="3662241" cy="69246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458237B9-BFED-78FE-62C1-0DE41C18AA8D}"/>
              </a:ext>
            </a:extLst>
          </p:cNvPr>
          <p:cNvSpPr txBox="1"/>
          <p:nvPr/>
        </p:nvSpPr>
        <p:spPr>
          <a:xfrm>
            <a:off x="5941122" y="3667734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右大括号 39">
            <a:extLst>
              <a:ext uri="{FF2B5EF4-FFF2-40B4-BE49-F238E27FC236}">
                <a16:creationId xmlns:a16="http://schemas.microsoft.com/office/drawing/2014/main" id="{09BE4669-B006-1D10-EF3F-1C7F7290EF46}"/>
              </a:ext>
            </a:extLst>
          </p:cNvPr>
          <p:cNvSpPr/>
          <p:nvPr/>
        </p:nvSpPr>
        <p:spPr>
          <a:xfrm rot="5400000">
            <a:off x="5953849" y="2625218"/>
            <a:ext cx="296752" cy="2043291"/>
          </a:xfrm>
          <a:prstGeom prst="rightBrace">
            <a:avLst>
              <a:gd name="adj1" fmla="val 79445"/>
              <a:gd name="adj2" fmla="val 502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C64E704-1F19-EF00-B0A7-5E1A48A70113}"/>
              </a:ext>
            </a:extLst>
          </p:cNvPr>
          <p:cNvSpPr/>
          <p:nvPr/>
        </p:nvSpPr>
        <p:spPr>
          <a:xfrm>
            <a:off x="815542" y="3178144"/>
            <a:ext cx="382805" cy="219143"/>
          </a:xfrm>
          <a:prstGeom prst="rect">
            <a:avLst/>
          </a:prstGeom>
          <a:solidFill>
            <a:srgbClr val="FE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DCBAD3D-88D8-2A1C-12DE-FB271E9B8C2A}"/>
              </a:ext>
            </a:extLst>
          </p:cNvPr>
          <p:cNvSpPr txBox="1"/>
          <p:nvPr/>
        </p:nvSpPr>
        <p:spPr>
          <a:xfrm>
            <a:off x="3655299" y="1080417"/>
            <a:ext cx="4433339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Core Issue is the Trade-off: </a:t>
            </a:r>
            <a:endParaRPr lang="en-SG" altLang="zh-CN" sz="24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5ED57CF-455F-66DD-3BD3-B6EA0250B605}"/>
              </a:ext>
            </a:extLst>
          </p:cNvPr>
          <p:cNvSpPr txBox="1"/>
          <p:nvPr/>
        </p:nvSpPr>
        <p:spPr>
          <a:xfrm>
            <a:off x="444932" y="2912970"/>
            <a:ext cx="304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We don't expect to solve two at once, but rather </a:t>
            </a: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one by one</a:t>
            </a:r>
            <a:endParaRPr lang="zh-CN" altLang="en-US" sz="24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9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E24E-B8B5-0208-8D6A-492C6E413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>
            <a:extLst>
              <a:ext uri="{FF2B5EF4-FFF2-40B4-BE49-F238E27FC236}">
                <a16:creationId xmlns:a16="http://schemas.microsoft.com/office/drawing/2014/main" id="{FCD7F1C2-FB9F-A0BD-2B9C-4D02EE1E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9DFA08-9149-2DA1-4FC6-201F2958844D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How to solve this Limitation?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FA5EDD9-C194-76DD-BBA2-BD50C9D1F480}"/>
              </a:ext>
            </a:extLst>
          </p:cNvPr>
          <p:cNvSpPr txBox="1"/>
          <p:nvPr/>
        </p:nvSpPr>
        <p:spPr>
          <a:xfrm>
            <a:off x="0" y="4911592"/>
            <a:ext cx="4703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AlphaEdit: Null-Space Constrained Knowledge Editing for Language Models. 2024</a:t>
            </a:r>
          </a:p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 </a:t>
            </a:r>
            <a:endParaRPr kumimoji="1"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: 圆角 45">
            <a:extLst>
              <a:ext uri="{FF2B5EF4-FFF2-40B4-BE49-F238E27FC236}">
                <a16:creationId xmlns:a16="http://schemas.microsoft.com/office/drawing/2014/main" id="{E8449F00-1414-63AC-AB3F-F3CE9A1C95AA}"/>
              </a:ext>
            </a:extLst>
          </p:cNvPr>
          <p:cNvSpPr/>
          <p:nvPr/>
        </p:nvSpPr>
        <p:spPr>
          <a:xfrm flipH="1">
            <a:off x="277801" y="741475"/>
            <a:ext cx="8588398" cy="1474609"/>
          </a:xfrm>
          <a:prstGeom prst="roundRect">
            <a:avLst>
              <a:gd name="adj" fmla="val 3594"/>
            </a:avLst>
          </a:prstGeom>
          <a:solidFill>
            <a:schemeClr val="bg1"/>
          </a:soli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D9E3BA33-DEDF-EC8C-9D45-067082652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2"/>
          <a:stretch/>
        </p:blipFill>
        <p:spPr>
          <a:xfrm>
            <a:off x="3655299" y="855557"/>
            <a:ext cx="3662241" cy="69246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E96B2345-B7FC-3AD4-3371-77B831C94FE3}"/>
              </a:ext>
            </a:extLst>
          </p:cNvPr>
          <p:cNvSpPr txBox="1"/>
          <p:nvPr/>
        </p:nvSpPr>
        <p:spPr>
          <a:xfrm>
            <a:off x="5941122" y="1610321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右大括号 39">
            <a:extLst>
              <a:ext uri="{FF2B5EF4-FFF2-40B4-BE49-F238E27FC236}">
                <a16:creationId xmlns:a16="http://schemas.microsoft.com/office/drawing/2014/main" id="{EBF060E4-EF22-1DA3-7E5F-8F9BF1A1C06A}"/>
              </a:ext>
            </a:extLst>
          </p:cNvPr>
          <p:cNvSpPr/>
          <p:nvPr/>
        </p:nvSpPr>
        <p:spPr>
          <a:xfrm rot="5400000">
            <a:off x="5953849" y="567805"/>
            <a:ext cx="296752" cy="2043291"/>
          </a:xfrm>
          <a:prstGeom prst="rightBrace">
            <a:avLst>
              <a:gd name="adj1" fmla="val 79445"/>
              <a:gd name="adj2" fmla="val 502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4D40C8C-2B2E-F6B7-062A-F3868EF29A5F}"/>
              </a:ext>
            </a:extLst>
          </p:cNvPr>
          <p:cNvSpPr/>
          <p:nvPr/>
        </p:nvSpPr>
        <p:spPr>
          <a:xfrm>
            <a:off x="815542" y="1120731"/>
            <a:ext cx="382805" cy="219143"/>
          </a:xfrm>
          <a:prstGeom prst="rect">
            <a:avLst/>
          </a:prstGeom>
          <a:solidFill>
            <a:srgbClr val="FE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EDEBCC3-81C2-ADFD-1603-D4E7C0F04004}"/>
              </a:ext>
            </a:extLst>
          </p:cNvPr>
          <p:cNvSpPr txBox="1"/>
          <p:nvPr/>
        </p:nvSpPr>
        <p:spPr>
          <a:xfrm>
            <a:off x="444932" y="855557"/>
            <a:ext cx="304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We don't expect to solve two at once, but rather </a:t>
            </a: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one by one</a:t>
            </a:r>
            <a:endParaRPr lang="zh-CN" altLang="en-US" sz="24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圆角矩形 29">
            <a:extLst>
              <a:ext uri="{FF2B5EF4-FFF2-40B4-BE49-F238E27FC236}">
                <a16:creationId xmlns:a16="http://schemas.microsoft.com/office/drawing/2014/main" id="{5CF28EE8-0FB2-4D61-0F95-93CB072EC29D}"/>
              </a:ext>
            </a:extLst>
          </p:cNvPr>
          <p:cNvSpPr/>
          <p:nvPr/>
        </p:nvSpPr>
        <p:spPr>
          <a:xfrm>
            <a:off x="879407" y="2323344"/>
            <a:ext cx="7499485" cy="51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‘When matrix A is in the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null space 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of matrix B, AB = </a:t>
            </a:r>
            <a:r>
              <a:rPr lang="en-US" altLang="zh-CN" sz="32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0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7B086E-47BB-C0A5-9A30-4A97679CB72F}"/>
              </a:ext>
            </a:extLst>
          </p:cNvPr>
          <p:cNvSpPr txBox="1"/>
          <p:nvPr/>
        </p:nvSpPr>
        <p:spPr>
          <a:xfrm>
            <a:off x="444932" y="2900109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For e</a:t>
            </a:r>
            <a:r>
              <a:rPr lang="en-US" altLang="zh-CN" sz="18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0 </a:t>
            </a:r>
            <a:r>
              <a:rPr lang="en-US" altLang="zh-CN" sz="24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: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BDBFDB-122A-09A0-AC26-5CD459DF30BE}"/>
              </a:ext>
            </a:extLst>
          </p:cNvPr>
          <p:cNvSpPr/>
          <p:nvPr/>
        </p:nvSpPr>
        <p:spPr>
          <a:xfrm>
            <a:off x="11040372" y="3808953"/>
            <a:ext cx="130642" cy="48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4EC6B5-ED4A-2C35-23A9-15E35962144C}"/>
              </a:ext>
            </a:extLst>
          </p:cNvPr>
          <p:cNvSpPr txBox="1"/>
          <p:nvPr/>
        </p:nvSpPr>
        <p:spPr>
          <a:xfrm>
            <a:off x="962406" y="3333727"/>
            <a:ext cx="7736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ndara" panose="020E0502030303020204" pitchFamily="34" charset="0"/>
                <a:ea typeface="微软雅黑" panose="020B0503020204020204" pitchFamily="34" charset="-122"/>
              </a:rPr>
              <a:t>Project </a:t>
            </a:r>
            <a:r>
              <a:rPr lang="el-GR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Δ</a:t>
            </a:r>
            <a:r>
              <a:rPr lang="zh-CN" altLang="en-US" sz="1600" b="1" i="1" spc="-5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2400" b="1" dirty="0">
                <a:latin typeface="Candara" panose="020E0502030303020204" pitchFamily="34" charset="0"/>
                <a:ea typeface="微软雅黑" panose="020B0503020204020204" pitchFamily="34" charset="-122"/>
              </a:rPr>
              <a:t>to null space of </a:t>
            </a:r>
            <a:r>
              <a:rPr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K0 </a:t>
            </a:r>
            <a:r>
              <a:rPr lang="en-US" altLang="zh-CN" sz="2400" b="1" dirty="0">
                <a:latin typeface="Candara" panose="020E0502030303020204" pitchFamily="34" charset="0"/>
                <a:ea typeface="微软雅黑" panose="020B0503020204020204" pitchFamily="34" charset="-122"/>
              </a:rPr>
              <a:t>so that </a:t>
            </a:r>
            <a:r>
              <a:rPr lang="el-GR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Δ</a:t>
            </a:r>
            <a:r>
              <a:rPr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K0</a:t>
            </a:r>
            <a:r>
              <a:rPr lang="en-US" altLang="zh-CN" sz="3200" b="1" i="1" dirty="0">
                <a:solidFill>
                  <a:schemeClr val="accent1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=0</a:t>
            </a:r>
            <a:r>
              <a:rPr lang="en-US" altLang="zh-CN" sz="3200" b="1" i="1" dirty="0"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2800" b="1" i="1" dirty="0">
                <a:latin typeface="Candara" panose="020E0502030303020204" pitchFamily="34" charset="0"/>
                <a:ea typeface="微软雅黑" panose="020B0503020204020204" pitchFamily="34" charset="-122"/>
              </a:rPr>
              <a:t>we have  </a:t>
            </a:r>
            <a:endParaRPr lang="zh-CN" altLang="en-US" sz="2000" b="1" dirty="0"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endParaRPr lang="zh-CN" altLang="en-US" sz="2400" b="1" dirty="0"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462FE22-3C87-A55B-2F04-F58F605AD7FA}"/>
              </a:ext>
            </a:extLst>
          </p:cNvPr>
          <p:cNvGrpSpPr/>
          <p:nvPr/>
        </p:nvGrpSpPr>
        <p:grpSpPr>
          <a:xfrm>
            <a:off x="2922790" y="3829250"/>
            <a:ext cx="5255230" cy="1216566"/>
            <a:chOff x="2922790" y="3829250"/>
            <a:chExt cx="5255230" cy="121656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BEC32D6-3059-09F2-C272-719B0E92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7"/>
            <a:stretch/>
          </p:blipFill>
          <p:spPr>
            <a:xfrm>
              <a:off x="2922790" y="3829250"/>
              <a:ext cx="2298216" cy="692467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5162BC5-49F5-5F9D-CEEC-E856D34DF580}"/>
                </a:ext>
              </a:extLst>
            </p:cNvPr>
            <p:cNvSpPr txBox="1"/>
            <p:nvPr/>
          </p:nvSpPr>
          <p:spPr>
            <a:xfrm>
              <a:off x="3893170" y="4522596"/>
              <a:ext cx="11090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spc="-5" dirty="0">
                  <a:solidFill>
                    <a:schemeClr val="accent1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e</a:t>
              </a:r>
              <a:r>
                <a:rPr lang="en-US" altLang="zh-CN" sz="1800" b="1" i="1" spc="-5" dirty="0">
                  <a:solidFill>
                    <a:schemeClr val="accent1"/>
                  </a:solidFill>
                  <a:latin typeface="Candara" panose="020E0502030303020204" pitchFamily="34" charset="0"/>
                  <a:ea typeface="黑体" panose="02010609060101010101" pitchFamily="49" charset="-122"/>
                  <a:cs typeface="Arial" panose="020B0604020202020204"/>
                  <a:sym typeface="Times New Roman" panose="02020603050405020304"/>
                </a:rPr>
                <a:t>0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右大括号 19">
              <a:extLst>
                <a:ext uri="{FF2B5EF4-FFF2-40B4-BE49-F238E27FC236}">
                  <a16:creationId xmlns:a16="http://schemas.microsoft.com/office/drawing/2014/main" id="{FE930036-0091-D7C5-EDAB-5347F2D1EAE6}"/>
                </a:ext>
              </a:extLst>
            </p:cNvPr>
            <p:cNvSpPr/>
            <p:nvPr/>
          </p:nvSpPr>
          <p:spPr>
            <a:xfrm rot="5400000">
              <a:off x="3912463" y="3490387"/>
              <a:ext cx="296752" cy="2043291"/>
            </a:xfrm>
            <a:prstGeom prst="rightBrace">
              <a:avLst>
                <a:gd name="adj1" fmla="val 79445"/>
                <a:gd name="adj2" fmla="val 50251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3EFB946-9C36-E862-22F1-1308D0371B34}"/>
                </a:ext>
              </a:extLst>
            </p:cNvPr>
            <p:cNvSpPr txBox="1"/>
            <p:nvPr/>
          </p:nvSpPr>
          <p:spPr>
            <a:xfrm>
              <a:off x="7317540" y="3829250"/>
              <a:ext cx="8604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b="1" i="1" dirty="0">
                  <a:solidFill>
                    <a:schemeClr val="accent1"/>
                  </a:solidFill>
                  <a:latin typeface="Candara" panose="020E0502030303020204" pitchFamily="34" charset="0"/>
                  <a:ea typeface="微软雅黑" panose="020B0503020204020204" pitchFamily="34" charset="-122"/>
                </a:rPr>
                <a:t>=0</a:t>
              </a:r>
              <a:endParaRPr lang="zh-CN" altLang="en-US" sz="3200" dirty="0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87EE2334-C4FB-C534-EFC3-B8941AEDB5E6}"/>
              </a:ext>
            </a:extLst>
          </p:cNvPr>
          <p:cNvSpPr txBox="1"/>
          <p:nvPr/>
        </p:nvSpPr>
        <p:spPr>
          <a:xfrm>
            <a:off x="5221006" y="3858115"/>
            <a:ext cx="860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chemeClr val="accent1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=</a:t>
            </a:r>
            <a:endParaRPr lang="zh-CN" altLang="en-US" sz="32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D6F1C59-0406-A820-1A25-8F8DDDC69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9" r="27632"/>
          <a:stretch/>
        </p:blipFill>
        <p:spPr>
          <a:xfrm>
            <a:off x="5651246" y="3819565"/>
            <a:ext cx="557143" cy="69246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42F597C-B552-D2A7-7C92-FC6837D20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2"/>
          <a:stretch/>
        </p:blipFill>
        <p:spPr>
          <a:xfrm>
            <a:off x="6149340" y="3808953"/>
            <a:ext cx="1177485" cy="692467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96824881-322C-3A57-C1A3-6EAFF2AC7706}"/>
              </a:ext>
            </a:extLst>
          </p:cNvPr>
          <p:cNvSpPr/>
          <p:nvPr/>
        </p:nvSpPr>
        <p:spPr>
          <a:xfrm>
            <a:off x="5786120" y="4018280"/>
            <a:ext cx="66040" cy="395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9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1600-4838-E6B9-4B05-DE370A24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>
            <a:extLst>
              <a:ext uri="{FF2B5EF4-FFF2-40B4-BE49-F238E27FC236}">
                <a16:creationId xmlns:a16="http://schemas.microsoft.com/office/drawing/2014/main" id="{84BC372A-B7B5-4B16-A2EE-857D3C01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1CC2D3-4450-4E7C-10E3-EDB795BDF926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How to solve this Limitation?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3" name="矩形: 圆角 45">
            <a:extLst>
              <a:ext uri="{FF2B5EF4-FFF2-40B4-BE49-F238E27FC236}">
                <a16:creationId xmlns:a16="http://schemas.microsoft.com/office/drawing/2014/main" id="{21F09E36-E0C4-79DF-A22A-688CD08649B3}"/>
              </a:ext>
            </a:extLst>
          </p:cNvPr>
          <p:cNvSpPr/>
          <p:nvPr/>
        </p:nvSpPr>
        <p:spPr>
          <a:xfrm flipH="1">
            <a:off x="444932" y="1037075"/>
            <a:ext cx="8254136" cy="2435736"/>
          </a:xfrm>
          <a:prstGeom prst="roundRect">
            <a:avLst>
              <a:gd name="adj" fmla="val 3594"/>
            </a:avLst>
          </a:prstGeom>
          <a:solidFill>
            <a:schemeClr val="bg1"/>
          </a:soli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C77459E-6528-8199-3A28-6E9716A158F8}"/>
              </a:ext>
            </a:extLst>
          </p:cNvPr>
          <p:cNvSpPr/>
          <p:nvPr/>
        </p:nvSpPr>
        <p:spPr>
          <a:xfrm>
            <a:off x="815542" y="1341955"/>
            <a:ext cx="382805" cy="219143"/>
          </a:xfrm>
          <a:prstGeom prst="rect">
            <a:avLst/>
          </a:prstGeom>
          <a:solidFill>
            <a:srgbClr val="FE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482B48-41B0-2E26-96CE-2F626C62DBC5}"/>
              </a:ext>
            </a:extLst>
          </p:cNvPr>
          <p:cNvSpPr txBox="1"/>
          <p:nvPr/>
        </p:nvSpPr>
        <p:spPr>
          <a:xfrm>
            <a:off x="551938" y="1111122"/>
            <a:ext cx="467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</a:rPr>
              <a:t>To achieve this projection:</a:t>
            </a:r>
            <a:endParaRPr lang="zh-CN" altLang="en-US" sz="24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圆角矩形 29">
            <a:extLst>
              <a:ext uri="{FF2B5EF4-FFF2-40B4-BE49-F238E27FC236}">
                <a16:creationId xmlns:a16="http://schemas.microsoft.com/office/drawing/2014/main" id="{88E72437-5E4C-CB7B-92AE-C2E93AB31313}"/>
              </a:ext>
            </a:extLst>
          </p:cNvPr>
          <p:cNvSpPr/>
          <p:nvPr/>
        </p:nvSpPr>
        <p:spPr>
          <a:xfrm>
            <a:off x="1799304" y="3808953"/>
            <a:ext cx="5531962" cy="51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0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JUST NEED ONE LINE OF CODE !!!</a:t>
            </a:r>
            <a:endParaRPr lang="zh-CN" alt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2BBC99-8E55-4EC1-6109-2544B2776B58}"/>
              </a:ext>
            </a:extLst>
          </p:cNvPr>
          <p:cNvSpPr/>
          <p:nvPr/>
        </p:nvSpPr>
        <p:spPr>
          <a:xfrm>
            <a:off x="11040372" y="3808953"/>
            <a:ext cx="130642" cy="48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8E30EA-01DE-99C6-A67C-C9028A5DFEA7}"/>
              </a:ext>
            </a:extLst>
          </p:cNvPr>
          <p:cNvSpPr txBox="1"/>
          <p:nvPr/>
        </p:nvSpPr>
        <p:spPr>
          <a:xfrm>
            <a:off x="2079349" y="1716693"/>
            <a:ext cx="5589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The </a:t>
            </a:r>
            <a:r>
              <a:rPr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K0’s </a:t>
            </a:r>
            <a:r>
              <a:rPr lang="en-US" altLang="zh-CN" sz="2400" b="1" i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Null space projection Matrix </a:t>
            </a:r>
            <a:r>
              <a:rPr lang="en-US" altLang="zh-CN" sz="2400" b="1" i="1" spc="-5" dirty="0">
                <a:solidFill>
                  <a:schemeClr val="accent1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P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46EAAC3-8A3F-CA57-D8CA-C595B627DB3D}"/>
              </a:ext>
            </a:extLst>
          </p:cNvPr>
          <p:cNvGrpSpPr/>
          <p:nvPr/>
        </p:nvGrpSpPr>
        <p:grpSpPr>
          <a:xfrm>
            <a:off x="2635998" y="2458357"/>
            <a:ext cx="4030274" cy="590758"/>
            <a:chOff x="8808814" y="966981"/>
            <a:chExt cx="4379402" cy="7045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C305DE-4C2A-5C12-8FB9-7AABBA1BD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4" t="14769"/>
            <a:stretch/>
          </p:blipFill>
          <p:spPr>
            <a:xfrm>
              <a:off x="8808814" y="966981"/>
              <a:ext cx="1100108" cy="70452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A275EF-5A85-80FA-4A34-A1FA4625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0073"/>
            <a:stretch/>
          </p:blipFill>
          <p:spPr>
            <a:xfrm>
              <a:off x="9880848" y="966981"/>
              <a:ext cx="3307367" cy="69006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8F0A7D4-3C59-23D7-6C26-DB92DEA7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63" b="639"/>
            <a:stretch/>
          </p:blipFill>
          <p:spPr>
            <a:xfrm>
              <a:off x="9908924" y="1424648"/>
              <a:ext cx="3279292" cy="246854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8596EBA-2E29-423F-D5BD-053E7C166922}"/>
              </a:ext>
            </a:extLst>
          </p:cNvPr>
          <p:cNvSpPr txBox="1"/>
          <p:nvPr/>
        </p:nvSpPr>
        <p:spPr>
          <a:xfrm>
            <a:off x="5063593" y="3042145"/>
            <a:ext cx="1109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e</a:t>
            </a:r>
            <a:r>
              <a:rPr lang="en-US" altLang="zh-CN" sz="1800" b="1" i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004D4478-9D91-3D82-297E-970107D0F8F3}"/>
              </a:ext>
            </a:extLst>
          </p:cNvPr>
          <p:cNvSpPr/>
          <p:nvPr/>
        </p:nvSpPr>
        <p:spPr>
          <a:xfrm rot="5400000">
            <a:off x="5076320" y="1999629"/>
            <a:ext cx="296752" cy="2043291"/>
          </a:xfrm>
          <a:prstGeom prst="rightBrace">
            <a:avLst>
              <a:gd name="adj1" fmla="val 79445"/>
              <a:gd name="adj2" fmla="val 502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60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F225F-5191-AFD6-C811-E55644BFF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>
            <a:extLst>
              <a:ext uri="{FF2B5EF4-FFF2-40B4-BE49-F238E27FC236}">
                <a16:creationId xmlns:a16="http://schemas.microsoft.com/office/drawing/2014/main" id="{863570F0-2B84-4005-B0EB-4578EFCA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BEFD64-2219-9C0E-2297-D66918F1188F}"/>
              </a:ext>
            </a:extLst>
          </p:cNvPr>
          <p:cNvSpPr txBox="1"/>
          <p:nvPr/>
        </p:nvSpPr>
        <p:spPr>
          <a:xfrm>
            <a:off x="363398" y="62868"/>
            <a:ext cx="6686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First Theoretical Lossless </a:t>
            </a: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E</a:t>
            </a:r>
            <a:r>
              <a:rPr lang="en-US" altLang="zh-CN" sz="3000" b="1" i="0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diting</a:t>
            </a:r>
            <a:endParaRPr lang="zh-CN" altLang="en-US" sz="3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327DE9-30C2-E70E-41A0-6E373D42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448"/>
          <a:stretch>
            <a:fillRect/>
          </a:stretch>
        </p:blipFill>
        <p:spPr>
          <a:xfrm>
            <a:off x="5585492" y="844912"/>
            <a:ext cx="3524051" cy="17268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869323-6033-459D-F8B9-93A355DA8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b="22454"/>
          <a:stretch>
            <a:fillRect/>
          </a:stretch>
        </p:blipFill>
        <p:spPr>
          <a:xfrm>
            <a:off x="320765" y="721106"/>
            <a:ext cx="4072266" cy="4107020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4ED9ACB-559C-94E9-7983-87F845244398}"/>
              </a:ext>
            </a:extLst>
          </p:cNvPr>
          <p:cNvSpPr/>
          <p:nvPr/>
        </p:nvSpPr>
        <p:spPr>
          <a:xfrm>
            <a:off x="3054902" y="1713297"/>
            <a:ext cx="419818" cy="3753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05B4C5A-2674-2FE2-97CE-04F6585F7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470" y="3007422"/>
            <a:ext cx="1693091" cy="81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343413A-2192-5730-7F97-883069CC8BEE}"/>
              </a:ext>
            </a:extLst>
          </p:cNvPr>
          <p:cNvPicPr/>
          <p:nvPr/>
        </p:nvPicPr>
        <p:blipFill rotWithShape="1">
          <a:blip r:embed="rId8"/>
          <a:srcRect l="22430" t="44591" r="28232" b="26768"/>
          <a:stretch>
            <a:fillRect/>
          </a:stretch>
        </p:blipFill>
        <p:spPr>
          <a:xfrm>
            <a:off x="7306561" y="3007422"/>
            <a:ext cx="1693091" cy="81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29BFA41-FA13-225D-8D33-777E430557E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0286" y="3892288"/>
            <a:ext cx="1693090" cy="81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A67B6-6ED2-A696-83D1-209F3FA2EDA2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603914" y="3906648"/>
            <a:ext cx="1693091" cy="81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矩形: 圆角 152">
            <a:extLst>
              <a:ext uri="{FF2B5EF4-FFF2-40B4-BE49-F238E27FC236}">
                <a16:creationId xmlns:a16="http://schemas.microsoft.com/office/drawing/2014/main" id="{2F3AA198-9218-8B34-22F9-937DBD4D1D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7920" y="844912"/>
            <a:ext cx="3581624" cy="1726838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rgbClr val="0932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: 圆角 152">
            <a:extLst>
              <a:ext uri="{FF2B5EF4-FFF2-40B4-BE49-F238E27FC236}">
                <a16:creationId xmlns:a16="http://schemas.microsoft.com/office/drawing/2014/main" id="{5F1A92C8-37F1-D733-BBE8-7B57B2B711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93789" y="2920795"/>
            <a:ext cx="3615754" cy="1907331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1D9F94E-DABA-0944-5120-2EB2E2D7CB11}"/>
              </a:ext>
            </a:extLst>
          </p:cNvPr>
          <p:cNvCxnSpPr/>
          <p:nvPr/>
        </p:nvCxnSpPr>
        <p:spPr>
          <a:xfrm flipV="1">
            <a:off x="4368427" y="1605130"/>
            <a:ext cx="1130341" cy="1169486"/>
          </a:xfrm>
          <a:prstGeom prst="straightConnector1">
            <a:avLst/>
          </a:prstGeom>
          <a:noFill/>
          <a:ln w="19050" cap="flat" cmpd="sng" algn="ctr">
            <a:solidFill>
              <a:srgbClr val="09327D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E058051-B378-9E91-9DEF-51B8B70F474D}"/>
              </a:ext>
            </a:extLst>
          </p:cNvPr>
          <p:cNvCxnSpPr>
            <a:stCxn id="14" idx="3"/>
          </p:cNvCxnSpPr>
          <p:nvPr/>
        </p:nvCxnSpPr>
        <p:spPr>
          <a:xfrm>
            <a:off x="4393031" y="2774616"/>
            <a:ext cx="1105737" cy="1113990"/>
          </a:xfrm>
          <a:prstGeom prst="straightConnector1">
            <a:avLst/>
          </a:prstGeom>
          <a:noFill/>
          <a:ln w="19050" cap="flat" cmpd="sng" algn="ctr">
            <a:solidFill>
              <a:srgbClr val="09327D"/>
            </a:solidFill>
            <a:prstDash val="solid"/>
            <a:miter lim="800000"/>
            <a:tailEnd type="arrow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4EC7D9E-B36E-D967-E31C-66CB9456AFBE}"/>
              </a:ext>
            </a:extLst>
          </p:cNvPr>
          <p:cNvSpPr txBox="1"/>
          <p:nvPr/>
        </p:nvSpPr>
        <p:spPr>
          <a:xfrm rot="16200000">
            <a:off x="2846955" y="2482924"/>
            <a:ext cx="4107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4800" b="1" dirty="0">
                <a:solidFill>
                  <a:schemeClr val="accent1">
                    <a:lumMod val="7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NULL SPACE</a:t>
            </a:r>
            <a:endParaRPr lang="zh-CN" altLang="en-US" sz="4800" b="1" dirty="0">
              <a:solidFill>
                <a:schemeClr val="accent1">
                  <a:lumMod val="7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39900F4-FC2B-ADC8-6AA2-09EEC04E5EFA}"/>
              </a:ext>
            </a:extLst>
          </p:cNvPr>
          <p:cNvSpPr txBox="1"/>
          <p:nvPr/>
        </p:nvSpPr>
        <p:spPr>
          <a:xfrm>
            <a:off x="3706793" y="454467"/>
            <a:ext cx="707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To-be-updated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D52D79E-0562-C279-55A0-2E72C3F1B16B}"/>
              </a:ext>
            </a:extLst>
          </p:cNvPr>
          <p:cNvSpPr txBox="1"/>
          <p:nvPr/>
        </p:nvSpPr>
        <p:spPr>
          <a:xfrm>
            <a:off x="3758785" y="2562085"/>
            <a:ext cx="707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To-be-preserved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43613E-B584-8392-7B73-14CAB6D845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950" t="70582" r="4325" b="19372"/>
          <a:stretch/>
        </p:blipFill>
        <p:spPr>
          <a:xfrm>
            <a:off x="8766810" y="2128588"/>
            <a:ext cx="201763" cy="2051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C345FC1-3881-6C3D-D8CD-8BFF461A7C1A}"/>
              </a:ext>
            </a:extLst>
          </p:cNvPr>
          <p:cNvSpPr/>
          <p:nvPr/>
        </p:nvSpPr>
        <p:spPr>
          <a:xfrm>
            <a:off x="6615143" y="2280145"/>
            <a:ext cx="205740" cy="195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6C04CCF-A663-8E9C-9CAA-2FDE8052AF6C}"/>
              </a:ext>
            </a:extLst>
          </p:cNvPr>
          <p:cNvSpPr/>
          <p:nvPr/>
        </p:nvSpPr>
        <p:spPr>
          <a:xfrm>
            <a:off x="8771436" y="2329539"/>
            <a:ext cx="205740" cy="195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F7E9362-B53F-BFC8-2ECB-BB2BC4C647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406" t="70463" r="65756" b="19976"/>
          <a:stretch/>
        </p:blipFill>
        <p:spPr>
          <a:xfrm>
            <a:off x="6550858" y="2269223"/>
            <a:ext cx="205740" cy="1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Lossless Edit: AlphaEdit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" b="3546"/>
          <a:stretch>
            <a:fillRect/>
          </a:stretch>
        </p:blipFill>
        <p:spPr>
          <a:xfrm>
            <a:off x="1929612" y="568864"/>
            <a:ext cx="3554362" cy="416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41DE91-4E5F-B5DF-CC47-1EB02636D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873"/>
          <a:stretch/>
        </p:blipFill>
        <p:spPr>
          <a:xfrm>
            <a:off x="5579167" y="659184"/>
            <a:ext cx="2741147" cy="35020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425ADD1-64FF-F19C-92B1-A1A64F8655CD}"/>
              </a:ext>
            </a:extLst>
          </p:cNvPr>
          <p:cNvSpPr txBox="1"/>
          <p:nvPr/>
        </p:nvSpPr>
        <p:spPr>
          <a:xfrm>
            <a:off x="265946" y="1619117"/>
            <a:ext cx="1568473" cy="190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b="1" dirty="0">
                <a:latin typeface="Candara" panose="020E0502030303020204" pitchFamily="34" charset="0"/>
                <a:ea typeface="黑体" panose="02010609060101010101" pitchFamily="49" charset="-122"/>
              </a:rPr>
              <a:t>Just one line of code for projection</a:t>
            </a:r>
            <a:r>
              <a:rPr lang="zh-CN" altLang="en-US" b="1" dirty="0">
                <a:latin typeface="Candara" panose="020E0502030303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b="1" dirty="0">
                <a:latin typeface="Candara" panose="020E0502030303020204" pitchFamily="34" charset="0"/>
                <a:ea typeface="黑体" panose="02010609060101010101" pitchFamily="49" charset="-122"/>
              </a:rPr>
              <a:t>performance on LlaMA3  increases</a:t>
            </a:r>
            <a:r>
              <a:rPr lang="zh-CN" altLang="en-US" b="1" dirty="0">
                <a:latin typeface="Candara" panose="020E0502030303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latin typeface="Candara" panose="020E0502030303020204" pitchFamily="34" charset="0"/>
                <a:ea typeface="黑体" panose="02010609060101010101" pitchFamily="49" charset="-122"/>
              </a:rPr>
              <a:t>80%!</a:t>
            </a:r>
            <a:endParaRPr lang="en-SG" altLang="zh-CN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29">
            <a:extLst>
              <a:ext uri="{FF2B5EF4-FFF2-40B4-BE49-F238E27FC236}">
                <a16:creationId xmlns:a16="http://schemas.microsoft.com/office/drawing/2014/main" id="{F980FBC5-AC6C-A52F-F731-68E1B1EE7093}"/>
              </a:ext>
            </a:extLst>
          </p:cNvPr>
          <p:cNvSpPr/>
          <p:nvPr/>
        </p:nvSpPr>
        <p:spPr>
          <a:xfrm>
            <a:off x="614971" y="4296451"/>
            <a:ext cx="8134871" cy="51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LLM work well after a Huge number of editing!</a:t>
            </a:r>
            <a:endParaRPr kumimoji="1" lang="zh-CN" altLang="en-US" sz="24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2E318-5B36-C7DE-AE9C-E9C1E6A67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53BA544-88D3-8D58-6694-19A9ACCC400A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Lossless Edit: AlphaEdit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29">
            <a:extLst>
              <a:ext uri="{FF2B5EF4-FFF2-40B4-BE49-F238E27FC236}">
                <a16:creationId xmlns:a16="http://schemas.microsoft.com/office/drawing/2014/main" id="{EAF0D47F-0581-0BF4-0387-723D3CBEF970}"/>
              </a:ext>
            </a:extLst>
          </p:cNvPr>
          <p:cNvSpPr/>
          <p:nvPr/>
        </p:nvSpPr>
        <p:spPr>
          <a:xfrm>
            <a:off x="614971" y="4417895"/>
            <a:ext cx="8134871" cy="51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AlphaEdit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 causes nearly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NO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distribution shift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!</a:t>
            </a:r>
            <a:endParaRPr kumimoji="1" lang="zh-CN" altLang="en-US" sz="24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4D7268-D120-29EA-B7A3-EC9FE5A2C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1" y="637641"/>
            <a:ext cx="8022431" cy="36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22"/>
          <p:cNvSpPr txBox="1"/>
          <p:nvPr/>
        </p:nvSpPr>
        <p:spPr>
          <a:xfrm>
            <a:off x="536018" y="1217533"/>
            <a:ext cx="905803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Background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AlphaEdit</a:t>
            </a:r>
            <a:endParaRPr lang="en-US" altLang="zh-CN" sz="2400" b="1" dirty="0">
              <a:latin typeface="Candara" panose="020E0502030303020204" pitchFamily="34" charset="0"/>
              <a:ea typeface="黑体" panose="02010609060101010101" pitchFamily="49" charset="-122"/>
              <a:cs typeface="JingDongLangZhengTi Regular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Application of Null Space</a:t>
            </a:r>
          </a:p>
          <a:p>
            <a:pPr lvl="1">
              <a:spcAft>
                <a:spcPts val="600"/>
              </a:spcAft>
            </a:pPr>
            <a:r>
              <a:rPr lang="en-US" altLang="zh-CN" sz="20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(</a:t>
            </a:r>
            <a:r>
              <a:rPr lang="en-US" altLang="zh-CN" sz="2000" b="1" i="0" dirty="0">
                <a:solidFill>
                  <a:srgbClr val="404040"/>
                </a:solidFill>
                <a:effectLst/>
                <a:latin typeface="DeepSeek-CJK-patch"/>
              </a:rPr>
              <a:t>Multimodal, Large Reasoning Models, Embodied AI, LLM Safety</a:t>
            </a:r>
            <a:r>
              <a:rPr lang="en-US" altLang="zh-CN" sz="2000" b="1" dirty="0">
                <a:solidFill>
                  <a:srgbClr val="404040"/>
                </a:solidFill>
                <a:latin typeface="DeepSeek-CJK-patch"/>
              </a:rPr>
              <a:t>…)</a:t>
            </a:r>
            <a:endParaRPr lang="en-US" altLang="zh-CN" sz="2000" b="1" dirty="0">
              <a:latin typeface="Candara" panose="020E0502030303020204" pitchFamily="34" charset="0"/>
              <a:ea typeface="黑体" panose="02010609060101010101" pitchFamily="49" charset="-122"/>
              <a:cs typeface="JingDongLangZhengTi Regular"/>
            </a:endParaRPr>
          </a:p>
        </p:txBody>
      </p:sp>
      <p:sp>
        <p:nvSpPr>
          <p:cNvPr id="121" name="文本框 1"/>
          <p:cNvSpPr txBox="1"/>
          <p:nvPr/>
        </p:nvSpPr>
        <p:spPr>
          <a:xfrm>
            <a:off x="369763" y="-83353"/>
            <a:ext cx="1417376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defTabSz="914400">
              <a:lnSpc>
                <a:spcPct val="150000"/>
              </a:lnSpc>
              <a:spcBef>
                <a:spcPts val="100"/>
              </a:spcBef>
              <a:tabLst>
                <a:tab pos="339090" algn="l"/>
                <a:tab pos="339725" algn="l"/>
              </a:tabLst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Outline</a:t>
            </a:r>
          </a:p>
        </p:txBody>
      </p:sp>
      <p:sp>
        <p:nvSpPr>
          <p:cNvPr id="122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9107-FF35-42A6-8630-C988F7FE1BF5}" type="slidenum">
              <a:rPr>
                <a:latin typeface="黑体" panose="02010609060101010101" pitchFamily="49" charset="-122"/>
                <a:ea typeface="黑体" panose="02010609060101010101" pitchFamily="49" charset="-122"/>
              </a:rPr>
              <a:t>2</a:t>
            </a:fld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6434963-45EA-F9E6-A18B-95E035C0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07"/>
          <a:stretch/>
        </p:blipFill>
        <p:spPr>
          <a:xfrm>
            <a:off x="4026252" y="2193103"/>
            <a:ext cx="866229" cy="2998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929AF-E878-0894-E78D-59ECAEAA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2D0DB11-5D15-35F7-6062-B1DD3CBF48DC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Lossless Edit: AlphaEdit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29">
            <a:extLst>
              <a:ext uri="{FF2B5EF4-FFF2-40B4-BE49-F238E27FC236}">
                <a16:creationId xmlns:a16="http://schemas.microsoft.com/office/drawing/2014/main" id="{5812BD12-7A1F-B466-DA3D-DDA8D88A5899}"/>
              </a:ext>
            </a:extLst>
          </p:cNvPr>
          <p:cNvSpPr/>
          <p:nvPr/>
        </p:nvSpPr>
        <p:spPr>
          <a:xfrm>
            <a:off x="614971" y="4050506"/>
            <a:ext cx="8134871" cy="883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Null-space projection enables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plug-and-play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 enhancement for current methods with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significant</a:t>
            </a:r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 performance gains.</a:t>
            </a:r>
            <a:endParaRPr kumimoji="1" lang="zh-CN" altLang="en-US" sz="24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9DCB8A-F9C6-35C4-3EB1-09836FEAE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1" y="567252"/>
            <a:ext cx="8015288" cy="34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398" y="62868"/>
            <a:ext cx="7351852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Application scope of </a:t>
            </a:r>
            <a:r>
              <a:rPr lang="en-US" altLang="zh-CN" sz="3000" b="1" dirty="0" err="1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AlphaEdit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BCDBC7-5AA2-E944-9267-0495D902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831" t="13345" r="253"/>
          <a:stretch/>
        </p:blipFill>
        <p:spPr>
          <a:xfrm>
            <a:off x="3483881" y="682782"/>
            <a:ext cx="5131482" cy="41865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70096C-C885-75F2-6311-B855740456BC}"/>
              </a:ext>
            </a:extLst>
          </p:cNvPr>
          <p:cNvSpPr txBox="1"/>
          <p:nvPr/>
        </p:nvSpPr>
        <p:spPr>
          <a:xfrm>
            <a:off x="4239228" y="4592471"/>
            <a:ext cx="4426141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The kinds of knowledge that can be edited</a:t>
            </a:r>
            <a:endParaRPr lang="en-SG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DAE0CF-52FC-6FB3-8C82-A78C06EDEB33}"/>
              </a:ext>
            </a:extLst>
          </p:cNvPr>
          <p:cNvSpPr txBox="1"/>
          <p:nvPr/>
        </p:nvSpPr>
        <p:spPr>
          <a:xfrm>
            <a:off x="160735" y="830814"/>
            <a:ext cx="3401727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b="1" dirty="0">
                <a:latin typeface="Candara" panose="020E0502030303020204" pitchFamily="34" charset="0"/>
                <a:ea typeface="黑体" panose="02010609060101010101" pitchFamily="49" charset="-122"/>
              </a:rPr>
              <a:t>By using </a:t>
            </a:r>
            <a:r>
              <a:rPr lang="en-US" altLang="zh-CN" sz="1800" b="1" dirty="0" err="1">
                <a:latin typeface="Candara" panose="020E0502030303020204" pitchFamily="34" charset="0"/>
                <a:ea typeface="黑体" panose="02010609060101010101" pitchFamily="49" charset="-122"/>
              </a:rPr>
              <a:t>Anyedit's</a:t>
            </a:r>
            <a:r>
              <a:rPr lang="en-US" altLang="zh-CN" sz="1800" b="1" dirty="0">
                <a:latin typeface="Candara" panose="020E0502030303020204" pitchFamily="34" charset="0"/>
                <a:ea typeface="黑体" panose="02010609060101010101" pitchFamily="49" charset="-122"/>
              </a:rPr>
              <a:t> auto-regressive editing paradigm, </a:t>
            </a:r>
            <a:r>
              <a:rPr lang="en-US" altLang="zh-CN" sz="1800" b="1" dirty="0" err="1">
                <a:latin typeface="Candara" panose="020E0502030303020204" pitchFamily="34" charset="0"/>
                <a:ea typeface="黑体" panose="02010609060101010101" pitchFamily="49" charset="-122"/>
              </a:rPr>
              <a:t>AlphaEdit</a:t>
            </a:r>
            <a:r>
              <a:rPr lang="en-US" altLang="zh-CN" sz="1800" b="1" dirty="0">
                <a:latin typeface="Candara" panose="020E0502030303020204" pitchFamily="34" charset="0"/>
                <a:ea typeface="黑体" panose="02010609060101010101" pitchFamily="49" charset="-122"/>
              </a:rPr>
              <a:t> can be extended to edit any knowledge!</a:t>
            </a:r>
            <a:endParaRPr lang="en-SG" altLang="zh-CN" sz="1800" b="1" dirty="0"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5D4433-18E4-AECE-8BEA-C0780FD7D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2" y="2318468"/>
            <a:ext cx="2399014" cy="8750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D5D82E-6290-1C2E-992A-DE12F7AB8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3351394"/>
            <a:ext cx="2399014" cy="1560198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C548AF6A-A634-DECB-D57A-3859814DB9E3}"/>
              </a:ext>
            </a:extLst>
          </p:cNvPr>
          <p:cNvSpPr/>
          <p:nvPr/>
        </p:nvSpPr>
        <p:spPr>
          <a:xfrm rot="5400000">
            <a:off x="1627815" y="3089886"/>
            <a:ext cx="212837" cy="4214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20E86-B66B-C36C-3352-B7A53881E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06E7B7B-6139-E6C6-1363-D7964C41C02F}"/>
              </a:ext>
            </a:extLst>
          </p:cNvPr>
          <p:cNvSpPr txBox="1"/>
          <p:nvPr/>
        </p:nvSpPr>
        <p:spPr>
          <a:xfrm>
            <a:off x="364033" y="62868"/>
            <a:ext cx="7355027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The LAST question is…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圆角矩形 29">
            <a:extLst>
              <a:ext uri="{FF2B5EF4-FFF2-40B4-BE49-F238E27FC236}">
                <a16:creationId xmlns:a16="http://schemas.microsoft.com/office/drawing/2014/main" id="{BCA200F0-0061-6FB5-8311-7911574037C3}"/>
              </a:ext>
            </a:extLst>
          </p:cNvPr>
          <p:cNvSpPr/>
          <p:nvPr/>
        </p:nvSpPr>
        <p:spPr>
          <a:xfrm>
            <a:off x="-81187" y="753685"/>
            <a:ext cx="2616468" cy="227990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In the era of sophisticated SFT &amp; Post-training, why do we </a:t>
            </a:r>
            <a:r>
              <a:rPr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need </a:t>
            </a:r>
            <a:r>
              <a:rPr lang="en-US" altLang="zh-CN" sz="2400" b="1" i="1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Model Editing?</a:t>
            </a:r>
            <a:endParaRPr lang="zh-CN" altLang="en-US" sz="24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3D7EB5-9140-4A7F-8005-94941212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47"/>
          <a:stretch/>
        </p:blipFill>
        <p:spPr>
          <a:xfrm>
            <a:off x="2538228" y="3118607"/>
            <a:ext cx="6549777" cy="186335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6780323-F11B-3E73-BCE2-F05636AECF59}"/>
              </a:ext>
            </a:extLst>
          </p:cNvPr>
          <p:cNvGrpSpPr/>
          <p:nvPr/>
        </p:nvGrpSpPr>
        <p:grpSpPr>
          <a:xfrm>
            <a:off x="7125043" y="954655"/>
            <a:ext cx="1929663" cy="1849851"/>
            <a:chOff x="6416421" y="2850707"/>
            <a:chExt cx="2249425" cy="21563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64FB905-4AF5-9891-A3AE-E3B2F718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7865" y="3120967"/>
              <a:ext cx="1164628" cy="116462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1B70644-E158-0E8F-15E6-09238BC1C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466"/>
            <a:stretch/>
          </p:blipFill>
          <p:spPr>
            <a:xfrm>
              <a:off x="6416421" y="4232215"/>
              <a:ext cx="2076071" cy="774881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D8D461A-F377-0B48-912D-FA05F678B733}"/>
                </a:ext>
              </a:extLst>
            </p:cNvPr>
            <p:cNvSpPr txBox="1"/>
            <p:nvPr/>
          </p:nvSpPr>
          <p:spPr>
            <a:xfrm>
              <a:off x="7753827" y="2850707"/>
              <a:ext cx="912019" cy="322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i="1" dirty="0">
                  <a:solidFill>
                    <a:schemeClr val="accent4">
                      <a:lumMod val="75000"/>
                    </a:schemeClr>
                  </a:solidFill>
                  <a:latin typeface="Candara" panose="020E0502030303020204" pitchFamily="34" charset="0"/>
                </a:rPr>
                <a:t>SFT 2</a:t>
              </a:r>
              <a:endParaRPr lang="zh-CN" alt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1494CB-4B20-29CE-9D29-6761028A6EAB}"/>
                </a:ext>
              </a:extLst>
            </p:cNvPr>
            <p:cNvSpPr txBox="1"/>
            <p:nvPr/>
          </p:nvSpPr>
          <p:spPr>
            <a:xfrm rot="18622886">
              <a:off x="6043953" y="3332985"/>
              <a:ext cx="1781106" cy="968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Model</a:t>
              </a:r>
            </a:p>
            <a:p>
              <a:pPr algn="ctr"/>
              <a:r>
                <a:rPr lang="en-US" altLang="zh-CN" sz="24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Edit</a:t>
              </a:r>
              <a:endParaRPr lang="zh-CN" altLang="en-US" sz="2400" i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D7B64B6-BA1A-6D68-86DA-85E447C28102}"/>
              </a:ext>
            </a:extLst>
          </p:cNvPr>
          <p:cNvCxnSpPr>
            <a:cxnSpLocks/>
          </p:cNvCxnSpPr>
          <p:nvPr/>
        </p:nvCxnSpPr>
        <p:spPr>
          <a:xfrm>
            <a:off x="2606040" y="2872340"/>
            <a:ext cx="63451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E12E7C1-D22E-4093-219C-5AA4DF00BB7A}"/>
              </a:ext>
            </a:extLst>
          </p:cNvPr>
          <p:cNvSpPr txBox="1"/>
          <p:nvPr/>
        </p:nvSpPr>
        <p:spPr>
          <a:xfrm>
            <a:off x="137074" y="3189486"/>
            <a:ext cx="2231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SFT: Sufficient but not real-time </a:t>
            </a:r>
          </a:p>
          <a:p>
            <a:endParaRPr lang="en-US" altLang="zh-CN" sz="20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altLang="zh-CN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Edit: R</a:t>
            </a:r>
            <a:r>
              <a:rPr lang="en-US" altLang="zh-CN" sz="2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eal-time but not sufficient</a:t>
            </a:r>
          </a:p>
          <a:p>
            <a:endParaRPr lang="zh-CN" altLang="en-US" sz="20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127319-C187-37AE-AD57-B13B73CF0CFF}"/>
              </a:ext>
            </a:extLst>
          </p:cNvPr>
          <p:cNvGrpSpPr/>
          <p:nvPr/>
        </p:nvGrpSpPr>
        <p:grpSpPr>
          <a:xfrm>
            <a:off x="2426049" y="1609606"/>
            <a:ext cx="1890941" cy="1154762"/>
            <a:chOff x="0" y="3045382"/>
            <a:chExt cx="2542334" cy="155177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AF1E49A-10AF-99C5-C73E-C08C68A26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091" y="3384712"/>
              <a:ext cx="1164629" cy="116462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5258C3D-6904-1D06-FB88-757CACFE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65407"/>
            <a:stretch/>
          </p:blipFill>
          <p:spPr>
            <a:xfrm>
              <a:off x="0" y="4194278"/>
              <a:ext cx="1164628" cy="402877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991A966-19E3-D3FD-9B97-95F8A5928712}"/>
                </a:ext>
              </a:extLst>
            </p:cNvPr>
            <p:cNvSpPr txBox="1"/>
            <p:nvPr/>
          </p:nvSpPr>
          <p:spPr>
            <a:xfrm>
              <a:off x="451278" y="3863068"/>
              <a:ext cx="912019" cy="372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i="1" dirty="0">
                  <a:solidFill>
                    <a:schemeClr val="accent4">
                      <a:lumMod val="75000"/>
                    </a:schemeClr>
                  </a:solidFill>
                  <a:latin typeface="Candara" panose="020E0502030303020204" pitchFamily="34" charset="0"/>
                </a:rPr>
                <a:t>SFT 1</a:t>
              </a:r>
              <a:endParaRPr lang="zh-CN" alt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54DDD1C-3CD1-01E8-4948-9D97EDC374A9}"/>
                </a:ext>
              </a:extLst>
            </p:cNvPr>
            <p:cNvSpPr txBox="1"/>
            <p:nvPr/>
          </p:nvSpPr>
          <p:spPr>
            <a:xfrm>
              <a:off x="1630315" y="3045382"/>
              <a:ext cx="912019" cy="372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i="1" dirty="0">
                  <a:solidFill>
                    <a:schemeClr val="accent4">
                      <a:lumMod val="75000"/>
                    </a:schemeClr>
                  </a:solidFill>
                  <a:latin typeface="Candara" panose="020E0502030303020204" pitchFamily="34" charset="0"/>
                </a:rPr>
                <a:t>SFT 2</a:t>
              </a:r>
              <a:endParaRPr lang="zh-CN" alt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F459FAA-3C4C-BB4B-3504-1C81F8CF834D}"/>
                </a:ext>
              </a:extLst>
            </p:cNvPr>
            <p:cNvSpPr txBox="1"/>
            <p:nvPr/>
          </p:nvSpPr>
          <p:spPr>
            <a:xfrm rot="18796779">
              <a:off x="587905" y="3650688"/>
              <a:ext cx="1429964" cy="455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Model</a:t>
              </a:r>
            </a:p>
            <a:p>
              <a:pPr algn="ctr"/>
              <a:r>
                <a:rPr lang="en-US" altLang="zh-CN" sz="8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Edit</a:t>
              </a:r>
              <a:endParaRPr lang="zh-CN" altLang="en-US" sz="8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51ADF09-7B1F-B44E-9682-EC93CB9CB45D}"/>
              </a:ext>
            </a:extLst>
          </p:cNvPr>
          <p:cNvGrpSpPr/>
          <p:nvPr/>
        </p:nvGrpSpPr>
        <p:grpSpPr>
          <a:xfrm>
            <a:off x="5079973" y="1260917"/>
            <a:ext cx="1354476" cy="1470666"/>
            <a:chOff x="1108887" y="2499579"/>
            <a:chExt cx="1821068" cy="197628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601F478-0379-B38F-C590-46A372839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765" b="639"/>
            <a:stretch/>
          </p:blipFill>
          <p:spPr>
            <a:xfrm>
              <a:off x="1298104" y="3541375"/>
              <a:ext cx="1424600" cy="93448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D1F4313-8DCC-6B3F-CB14-CABEA484FB47}"/>
                </a:ext>
              </a:extLst>
            </p:cNvPr>
            <p:cNvSpPr txBox="1"/>
            <p:nvPr/>
          </p:nvSpPr>
          <p:spPr>
            <a:xfrm>
              <a:off x="2017936" y="2499579"/>
              <a:ext cx="912019" cy="372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i="1" dirty="0">
                  <a:solidFill>
                    <a:schemeClr val="accent4">
                      <a:lumMod val="75000"/>
                    </a:schemeClr>
                  </a:solidFill>
                  <a:latin typeface="Candara" panose="020E0502030303020204" pitchFamily="34" charset="0"/>
                </a:rPr>
                <a:t>SFT 2</a:t>
              </a:r>
              <a:endParaRPr lang="zh-CN" altLang="en-US" sz="1200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0193A10-2010-8C80-3D37-612EDC351807}"/>
                </a:ext>
              </a:extLst>
            </p:cNvPr>
            <p:cNvSpPr txBox="1"/>
            <p:nvPr/>
          </p:nvSpPr>
          <p:spPr>
            <a:xfrm rot="18796779">
              <a:off x="745635" y="3155715"/>
              <a:ext cx="1429963" cy="703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Model</a:t>
              </a:r>
            </a:p>
            <a:p>
              <a:pPr algn="ctr"/>
              <a:r>
                <a:rPr lang="en-US" altLang="zh-CN" sz="1400" b="1" i="1" dirty="0">
                  <a:solidFill>
                    <a:schemeClr val="accent1"/>
                  </a:solidFill>
                  <a:latin typeface="Candara" panose="020E0502030303020204" pitchFamily="34" charset="0"/>
                </a:rPr>
                <a:t>Edit</a:t>
              </a:r>
              <a:endParaRPr lang="zh-CN" altLang="en-US" sz="1400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CB8EE9A-24CC-4750-A0F8-434F27BB8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36" y="1550148"/>
            <a:ext cx="866229" cy="86666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815AA4A-F2F9-5898-7EB4-9A1DA097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407"/>
          <a:stretch/>
        </p:blipFill>
        <p:spPr>
          <a:xfrm>
            <a:off x="4348130" y="2478433"/>
            <a:ext cx="866229" cy="299804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7516F407-EFFF-6A07-C692-E5297031583A}"/>
              </a:ext>
            </a:extLst>
          </p:cNvPr>
          <p:cNvSpPr txBox="1"/>
          <p:nvPr/>
        </p:nvSpPr>
        <p:spPr>
          <a:xfrm>
            <a:off x="4667058" y="2193913"/>
            <a:ext cx="67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SFT 1</a:t>
            </a:r>
            <a:endParaRPr lang="zh-CN" alt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4E36F0B-EC07-A701-DA0D-00F74377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407"/>
          <a:stretch/>
        </p:blipFill>
        <p:spPr>
          <a:xfrm>
            <a:off x="6266339" y="2508402"/>
            <a:ext cx="866229" cy="29980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057231F9-E54D-950E-4A0D-F1E9C3CF02EE}"/>
              </a:ext>
            </a:extLst>
          </p:cNvPr>
          <p:cNvSpPr txBox="1"/>
          <p:nvPr/>
        </p:nvSpPr>
        <p:spPr>
          <a:xfrm>
            <a:off x="6585267" y="2223882"/>
            <a:ext cx="67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SFT 1</a:t>
            </a:r>
            <a:endParaRPr lang="zh-CN" alt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49172C17-35CD-636A-ACCD-53ADAA531B40}"/>
              </a:ext>
            </a:extLst>
          </p:cNvPr>
          <p:cNvSpPr/>
          <p:nvPr/>
        </p:nvSpPr>
        <p:spPr>
          <a:xfrm rot="21431626">
            <a:off x="3904596" y="647525"/>
            <a:ext cx="4034808" cy="636945"/>
          </a:xfrm>
          <a:custGeom>
            <a:avLst/>
            <a:gdLst>
              <a:gd name="connsiteX0" fmla="*/ 0 w 2689860"/>
              <a:gd name="connsiteY0" fmla="*/ 1226820 h 1226820"/>
              <a:gd name="connsiteX1" fmla="*/ 1219200 w 2689860"/>
              <a:gd name="connsiteY1" fmla="*/ 1120140 h 1226820"/>
              <a:gd name="connsiteX2" fmla="*/ 2042160 w 2689860"/>
              <a:gd name="connsiteY2" fmla="*/ 861060 h 1226820"/>
              <a:gd name="connsiteX3" fmla="*/ 2567940 w 2689860"/>
              <a:gd name="connsiteY3" fmla="*/ 312420 h 1226820"/>
              <a:gd name="connsiteX4" fmla="*/ 2689860 w 2689860"/>
              <a:gd name="connsiteY4" fmla="*/ 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860" h="1226820">
                <a:moveTo>
                  <a:pt x="0" y="1226820"/>
                </a:moveTo>
                <a:cubicBezTo>
                  <a:pt x="439420" y="1203960"/>
                  <a:pt x="878840" y="1181100"/>
                  <a:pt x="1219200" y="1120140"/>
                </a:cubicBezTo>
                <a:cubicBezTo>
                  <a:pt x="1559560" y="1059180"/>
                  <a:pt x="1817370" y="995680"/>
                  <a:pt x="2042160" y="861060"/>
                </a:cubicBezTo>
                <a:cubicBezTo>
                  <a:pt x="2266950" y="726440"/>
                  <a:pt x="2459990" y="455930"/>
                  <a:pt x="2567940" y="312420"/>
                </a:cubicBezTo>
                <a:cubicBezTo>
                  <a:pt x="2675890" y="168910"/>
                  <a:pt x="2682875" y="84455"/>
                  <a:pt x="268986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4B6401-4406-B5B1-0874-7DC77808E35E}"/>
              </a:ext>
            </a:extLst>
          </p:cNvPr>
          <p:cNvCxnSpPr>
            <a:cxnSpLocks/>
          </p:cNvCxnSpPr>
          <p:nvPr/>
        </p:nvCxnSpPr>
        <p:spPr>
          <a:xfrm>
            <a:off x="2606040" y="869613"/>
            <a:ext cx="0" cy="41595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8727AF9-FB93-AA90-21D4-67E29F5668F9}"/>
              </a:ext>
            </a:extLst>
          </p:cNvPr>
          <p:cNvSpPr txBox="1"/>
          <p:nvPr/>
        </p:nvSpPr>
        <p:spPr>
          <a:xfrm rot="21138690">
            <a:off x="3955373" y="402677"/>
            <a:ext cx="4632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04040"/>
                </a:solidFill>
                <a:latin typeface="DeepSeek-CJK-patch"/>
              </a:rPr>
              <a:t>M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odel size increases!</a:t>
            </a:r>
          </a:p>
          <a:p>
            <a:r>
              <a:rPr lang="en-US" altLang="zh-CN" dirty="0">
                <a:solidFill>
                  <a:srgbClr val="404040"/>
                </a:solidFill>
                <a:latin typeface="DeepSeek-CJK-patch"/>
              </a:rPr>
              <a:t>C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ompute/time costs of SFT increases!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838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6648A-5434-C330-5480-4F614792A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22">
            <a:extLst>
              <a:ext uri="{FF2B5EF4-FFF2-40B4-BE49-F238E27FC236}">
                <a16:creationId xmlns:a16="http://schemas.microsoft.com/office/drawing/2014/main" id="{C0D083EE-0D0F-52BE-AC1C-E320790EDF6E}"/>
              </a:ext>
            </a:extLst>
          </p:cNvPr>
          <p:cNvSpPr txBox="1"/>
          <p:nvPr/>
        </p:nvSpPr>
        <p:spPr>
          <a:xfrm>
            <a:off x="536018" y="1217533"/>
            <a:ext cx="55599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Background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Our Works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Application of Null Space</a:t>
            </a:r>
          </a:p>
        </p:txBody>
      </p:sp>
      <p:sp>
        <p:nvSpPr>
          <p:cNvPr id="121" name="文本框 1">
            <a:extLst>
              <a:ext uri="{FF2B5EF4-FFF2-40B4-BE49-F238E27FC236}">
                <a16:creationId xmlns:a16="http://schemas.microsoft.com/office/drawing/2014/main" id="{BAE29409-1C7D-577D-F861-2E2ECB100E38}"/>
              </a:ext>
            </a:extLst>
          </p:cNvPr>
          <p:cNvSpPr txBox="1"/>
          <p:nvPr/>
        </p:nvSpPr>
        <p:spPr>
          <a:xfrm>
            <a:off x="369763" y="-83353"/>
            <a:ext cx="1417376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defTabSz="914400">
              <a:lnSpc>
                <a:spcPct val="150000"/>
              </a:lnSpc>
              <a:spcBef>
                <a:spcPts val="100"/>
              </a:spcBef>
              <a:tabLst>
                <a:tab pos="339090" algn="l"/>
                <a:tab pos="339725" algn="l"/>
              </a:tabLst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Outline</a:t>
            </a:r>
          </a:p>
        </p:txBody>
      </p:sp>
      <p:sp>
        <p:nvSpPr>
          <p:cNvPr id="122" name="灯片编号占位符 2">
            <a:extLst>
              <a:ext uri="{FF2B5EF4-FFF2-40B4-BE49-F238E27FC236}">
                <a16:creationId xmlns:a16="http://schemas.microsoft.com/office/drawing/2014/main" id="{F0ADCC40-E226-6DF9-190E-FFC1549E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9107-FF35-42A6-8630-C988F7FE1BF5}" type="slidenum">
              <a:rPr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fld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CDEF04-5A4C-306E-DA77-10B06DB9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407"/>
          <a:stretch/>
        </p:blipFill>
        <p:spPr>
          <a:xfrm>
            <a:off x="4026252" y="2193103"/>
            <a:ext cx="866229" cy="2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B2600-E56D-EE8F-7FF4-96C38F0D8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8A924AB-3243-0086-8447-7C721F5D8A35}"/>
              </a:ext>
            </a:extLst>
          </p:cNvPr>
          <p:cNvSpPr txBox="1"/>
          <p:nvPr/>
        </p:nvSpPr>
        <p:spPr>
          <a:xfrm>
            <a:off x="364033" y="62868"/>
            <a:ext cx="66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What can </a:t>
            </a:r>
            <a:r>
              <a:rPr lang="en-US" altLang="zh-CN" sz="36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Null Space </a:t>
            </a:r>
            <a:r>
              <a:rPr lang="en-US" altLang="zh-CN" sz="32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do?</a:t>
            </a:r>
            <a:endParaRPr lang="en-US" altLang="zh-CN" sz="32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  <a:cs typeface="JingDongLangZhengTi Regular"/>
            </a:endParaRPr>
          </a:p>
        </p:txBody>
      </p:sp>
      <p:sp>
        <p:nvSpPr>
          <p:cNvPr id="11" name="圆角矩形 29">
            <a:extLst>
              <a:ext uri="{FF2B5EF4-FFF2-40B4-BE49-F238E27FC236}">
                <a16:creationId xmlns:a16="http://schemas.microsoft.com/office/drawing/2014/main" id="{37CABB40-E8FF-D7B4-003A-F1A9C28F4463}"/>
              </a:ext>
            </a:extLst>
          </p:cNvPr>
          <p:cNvSpPr/>
          <p:nvPr/>
        </p:nvSpPr>
        <p:spPr>
          <a:xfrm>
            <a:off x="212576" y="864205"/>
            <a:ext cx="8718847" cy="1132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Null Space 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can be applied to any task which aims to 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preserve 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a specific capability of an LLM while 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modifying</a:t>
            </a:r>
            <a:r>
              <a:rPr lang="en-US" altLang="zh-CN" sz="2400" b="1" i="0" dirty="0">
                <a:solidFill>
                  <a:srgbClr val="404040"/>
                </a:solidFill>
                <a:effectLst/>
                <a:latin typeface="Candara" panose="020E0502030303020204" pitchFamily="34" charset="0"/>
              </a:rPr>
              <a:t> another capability.</a:t>
            </a:r>
            <a:endParaRPr lang="zh-CN" altLang="en-US" sz="2400" b="1" dirty="0">
              <a:latin typeface="Candara" panose="020E0502030303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99EB9AB-FA2C-0F29-116B-0158DDEB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9"/>
          <a:stretch/>
        </p:blipFill>
        <p:spPr>
          <a:xfrm>
            <a:off x="2991816" y="2068817"/>
            <a:ext cx="2571824" cy="167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12842F3-E1CB-5CB9-D52B-40E754141DA6}"/>
              </a:ext>
            </a:extLst>
          </p:cNvPr>
          <p:cNvSpPr txBox="1"/>
          <p:nvPr/>
        </p:nvSpPr>
        <p:spPr>
          <a:xfrm>
            <a:off x="3232088" y="3843616"/>
            <a:ext cx="2331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Candara" panose="020E0502030303020204" pitchFamily="34" charset="0"/>
              </a:rPr>
              <a:t>Customized primary school teacher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5B7F7B1-FD30-303C-1B0B-84840BA0AEC3}"/>
              </a:ext>
            </a:extLst>
          </p:cNvPr>
          <p:cNvGrpSpPr/>
          <p:nvPr/>
        </p:nvGrpSpPr>
        <p:grpSpPr>
          <a:xfrm>
            <a:off x="77424" y="2278279"/>
            <a:ext cx="2896219" cy="2145861"/>
            <a:chOff x="6118302" y="2652132"/>
            <a:chExt cx="2896219" cy="214586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C6C9AC2-BA7B-E9DA-9BB4-128FD513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7858" y="2652132"/>
              <a:ext cx="1443332" cy="692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273DA12-A1FF-89D8-6BFC-02F0597D35A4}"/>
                </a:ext>
              </a:extLst>
            </p:cNvPr>
            <p:cNvPicPr/>
            <p:nvPr/>
          </p:nvPicPr>
          <p:blipFill rotWithShape="1">
            <a:blip r:embed="rId4"/>
            <a:srcRect l="22430" t="44591" r="28232" b="26768"/>
            <a:stretch>
              <a:fillRect/>
            </a:stretch>
          </p:blipFill>
          <p:spPr>
            <a:xfrm>
              <a:off x="7561634" y="2652132"/>
              <a:ext cx="1443332" cy="63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E405696-7113-FAFE-DE7A-6C0C37B00DB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571190" y="3359777"/>
              <a:ext cx="1443331" cy="63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65CFD7-6118-5396-D7C1-2F7A83A3C85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18302" y="3359777"/>
              <a:ext cx="1443332" cy="63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ABDFFAA-34F9-990E-DC6E-2F76F676BDCD}"/>
                </a:ext>
              </a:extLst>
            </p:cNvPr>
            <p:cNvSpPr txBox="1"/>
            <p:nvPr/>
          </p:nvSpPr>
          <p:spPr>
            <a:xfrm>
              <a:off x="6849524" y="4151662"/>
              <a:ext cx="1511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Candara" panose="020E0502030303020204" pitchFamily="34" charset="0"/>
                </a:rPr>
                <a:t>LLM for math, code, …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8BB20C9-8660-6BC5-F762-98491AAE16C1}"/>
              </a:ext>
            </a:extLst>
          </p:cNvPr>
          <p:cNvSpPr txBox="1"/>
          <p:nvPr/>
        </p:nvSpPr>
        <p:spPr>
          <a:xfrm>
            <a:off x="7083323" y="3809656"/>
            <a:ext cx="2021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Candara" panose="020E0502030303020204" pitchFamily="34" charset="0"/>
              </a:rPr>
              <a:t>Safety of AGI</a:t>
            </a:r>
            <a:endParaRPr lang="zh-CN" altLang="en-US" b="1" dirty="0">
              <a:latin typeface="Candara" panose="020E0502030303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64D6608-E471-7566-EEA6-A3C26E56A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478" y="2040536"/>
            <a:ext cx="1443331" cy="177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90FBBDA-CAEE-CDF0-9F8C-91C398C5392B}"/>
              </a:ext>
            </a:extLst>
          </p:cNvPr>
          <p:cNvSpPr txBox="1"/>
          <p:nvPr/>
        </p:nvSpPr>
        <p:spPr>
          <a:xfrm>
            <a:off x="5705478" y="3836795"/>
            <a:ext cx="1511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Candara" panose="020E0502030303020204" pitchFamily="34" charset="0"/>
              </a:rPr>
              <a:t>Customized </a:t>
            </a:r>
            <a:r>
              <a:rPr lang="en-US" altLang="zh-CN" b="1" dirty="0">
                <a:latin typeface="Candara" panose="020E0502030303020204" pitchFamily="34" charset="0"/>
              </a:rPr>
              <a:t>doctor</a:t>
            </a:r>
            <a:endParaRPr lang="zh-CN" altLang="en-US" b="1" dirty="0">
              <a:latin typeface="Candara" panose="020E0502030303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9F8BDF-BC28-5C08-E6E5-88449AD32B52}"/>
              </a:ext>
            </a:extLst>
          </p:cNvPr>
          <p:cNvSpPr txBox="1"/>
          <p:nvPr/>
        </p:nvSpPr>
        <p:spPr>
          <a:xfrm>
            <a:off x="1128415" y="4727905"/>
            <a:ext cx="87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404040"/>
                </a:solidFill>
                <a:latin typeface="Candara" panose="020E0502030303020204" pitchFamily="34" charset="0"/>
              </a:rPr>
              <a:t>(In summary, it is a very Simple and elegant method for update something…)</a:t>
            </a:r>
            <a:endParaRPr lang="zh-CN" altLang="en-US" i="1" dirty="0">
              <a:solidFill>
                <a:srgbClr val="404040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9DC8212-0E01-64C7-BA0E-A663ABCEA3A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22" t="23298" r="84570" b="42559"/>
          <a:stretch/>
        </p:blipFill>
        <p:spPr>
          <a:xfrm>
            <a:off x="7290647" y="2234867"/>
            <a:ext cx="1485516" cy="146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32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BFED-8848-95E5-FECE-B3E6F2B8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5">
            <a:extLst>
              <a:ext uri="{FF2B5EF4-FFF2-40B4-BE49-F238E27FC236}">
                <a16:creationId xmlns:a16="http://schemas.microsoft.com/office/drawing/2014/main" id="{F5F26028-35AD-CFC6-ADF5-347A04004020}"/>
              </a:ext>
            </a:extLst>
          </p:cNvPr>
          <p:cNvSpPr/>
          <p:nvPr/>
        </p:nvSpPr>
        <p:spPr>
          <a:xfrm flipH="1">
            <a:off x="149649" y="754590"/>
            <a:ext cx="4315194" cy="4012673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D246DC-68BF-0CF9-0888-9C9EDD23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9107-FF35-42A6-8630-C988F7FE1BF5}" type="slidenum">
              <a:rPr/>
              <a:t>25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14F4DB-81D7-CBE2-0DEB-8AB24469C018}"/>
              </a:ext>
            </a:extLst>
          </p:cNvPr>
          <p:cNvSpPr txBox="1"/>
          <p:nvPr/>
        </p:nvSpPr>
        <p:spPr>
          <a:xfrm>
            <a:off x="364033" y="62868"/>
            <a:ext cx="72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What can </a:t>
            </a:r>
            <a:r>
              <a:rPr lang="en-US" altLang="zh-CN" sz="32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JingDongLangZhengTi Regular"/>
              </a:rPr>
              <a:t>Null Space </a:t>
            </a:r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do?</a:t>
            </a:r>
            <a:endParaRPr lang="en-US" altLang="zh-CN" sz="28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  <a:cs typeface="JingDongLangZhengTi Regular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1DF94-60D5-CE59-815B-79C18D9C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13" y="663063"/>
            <a:ext cx="4612174" cy="4104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18208DE-2FDE-92E4-ECFA-377E260C8F58}"/>
              </a:ext>
            </a:extLst>
          </p:cNvPr>
          <p:cNvSpPr txBox="1"/>
          <p:nvPr/>
        </p:nvSpPr>
        <p:spPr>
          <a:xfrm>
            <a:off x="256841" y="3175262"/>
            <a:ext cx="3839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LinBiolinumTB"/>
              </a:rPr>
              <a:t># Furthermore, recent studies have successfully applied null space to sequential recommendation, diffusion model safety, and so on. 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89B5C4-BCD3-FE4D-A750-88C76091A1DB}"/>
              </a:ext>
            </a:extLst>
          </p:cNvPr>
          <p:cNvSpPr txBox="1"/>
          <p:nvPr/>
        </p:nvSpPr>
        <p:spPr>
          <a:xfrm>
            <a:off x="290516" y="1106493"/>
            <a:ext cx="38391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LinBiolinumTB"/>
              </a:rPr>
              <a:t># In the era of reasoning model, </a:t>
            </a:r>
            <a:r>
              <a:rPr lang="en-US" altLang="zh-CN" sz="2000" dirty="0">
                <a:solidFill>
                  <a:srgbClr val="000000"/>
                </a:solidFill>
                <a:latin typeface="LinBiolinumTB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LinBiolinumTB"/>
              </a:rPr>
              <a:t>n intriguing application is using null space to enable precise updates at 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LinBiolinumTB"/>
              </a:rPr>
              <a:t>specific reasoning steps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LinBiolinumTB"/>
              </a:rPr>
              <a:t>without affecting adjacent steps.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32B89D-1377-0553-577F-2A5B0A6AE26C}"/>
              </a:ext>
            </a:extLst>
          </p:cNvPr>
          <p:cNvSpPr txBox="1"/>
          <p:nvPr/>
        </p:nvSpPr>
        <p:spPr>
          <a:xfrm>
            <a:off x="149649" y="4851617"/>
            <a:ext cx="6990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  <a:effectLst/>
                <a:latin typeface="LinBiolinumTB"/>
              </a:rPr>
              <a:t>AlphaFuse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effectLst/>
                <a:latin typeface="LinBiolinumTB"/>
              </a:rPr>
              <a:t>: Learn ID Embeddings for Sequential Recommendation in Null Space. SIGIR 2025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8A751D0-1EDB-DF68-583D-C46462937E22}"/>
              </a:ext>
            </a:extLst>
          </p:cNvPr>
          <p:cNvSpPr txBox="1"/>
          <p:nvPr/>
        </p:nvSpPr>
        <p:spPr>
          <a:xfrm>
            <a:off x="364033" y="62868"/>
            <a:ext cx="7355027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Acknowledgments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62B235D1-D8CE-8E82-F064-A6B8DA901253}"/>
              </a:ext>
            </a:extLst>
          </p:cNvPr>
          <p:cNvSpPr txBox="1"/>
          <p:nvPr/>
        </p:nvSpPr>
        <p:spPr>
          <a:xfrm>
            <a:off x="2121080" y="457199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Prof. He </a:t>
            </a:r>
            <a:r>
              <a:rPr lang="en-US" altLang="zh-CN" sz="1600" b="1" dirty="0" err="1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Xiangnan</a:t>
            </a:r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 </a:t>
            </a:r>
            <a:endParaRPr sz="1100" b="1" dirty="0">
              <a:latin typeface="Candara" panose="020E0502030303020204" pitchFamily="34" charset="0"/>
              <a:ea typeface="+mj-ea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FF514707-5751-8276-1EE5-ACC28834F3C6}"/>
              </a:ext>
            </a:extLst>
          </p:cNvPr>
          <p:cNvSpPr txBox="1"/>
          <p:nvPr/>
        </p:nvSpPr>
        <p:spPr>
          <a:xfrm>
            <a:off x="4100109" y="457199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Prof. Wang Xiang </a:t>
            </a:r>
            <a:endParaRPr sz="1100" b="1" dirty="0">
              <a:latin typeface="Candara" panose="020E0502030303020204" pitchFamily="34" charset="0"/>
              <a:ea typeface="+mj-ea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C661E43E-5DFD-1685-102D-8AA951A678FB}"/>
              </a:ext>
            </a:extLst>
          </p:cNvPr>
          <p:cNvSpPr txBox="1"/>
          <p:nvPr/>
        </p:nvSpPr>
        <p:spPr>
          <a:xfrm>
            <a:off x="114905" y="456229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Prof. Chua Tat-</a:t>
            </a:r>
            <a:r>
              <a:rPr lang="en-US" altLang="zh-CN" sz="1600" b="1" dirty="0" err="1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seng</a:t>
            </a:r>
            <a:endParaRPr sz="1100" b="1" dirty="0">
              <a:latin typeface="Candara" panose="020E0502030303020204" pitchFamily="34" charset="0"/>
              <a:ea typeface="+mj-ea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D14C794A-0E62-FDBD-6AA5-A23B8E790875}"/>
              </a:ext>
            </a:extLst>
          </p:cNvPr>
          <p:cNvSpPr txBox="1"/>
          <p:nvPr/>
        </p:nvSpPr>
        <p:spPr>
          <a:xfrm>
            <a:off x="2465828" y="175204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NExT</a:t>
            </a:r>
            <a:r>
              <a:rPr lang="en-US" altLang="zh-CN" sz="20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++ Lab in NUS</a:t>
            </a:r>
            <a:endParaRPr sz="1400" b="1" dirty="0">
              <a:latin typeface="Candara" panose="020E0502030303020204" pitchFamily="34" charset="0"/>
              <a:ea typeface="+mj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58AAFC5-9513-A7AF-2AA3-272D335CD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9" y="1771604"/>
            <a:ext cx="1251221" cy="4770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C466F26-8F02-C750-27CB-1A610279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35" y="884750"/>
            <a:ext cx="1958340" cy="58156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554514A1-87AA-5EBF-A5D7-83CCFD274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81" y="2275886"/>
            <a:ext cx="2758291" cy="966906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CDC96877-E4A8-0896-6A1F-E01E9C47AC18}"/>
              </a:ext>
            </a:extLst>
          </p:cNvPr>
          <p:cNvSpPr txBox="1"/>
          <p:nvPr/>
        </p:nvSpPr>
        <p:spPr>
          <a:xfrm>
            <a:off x="2217420" y="916322"/>
            <a:ext cx="374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ICLR Team &amp; Reviewers</a:t>
            </a:r>
            <a:endParaRPr sz="1400" b="1" dirty="0">
              <a:solidFill>
                <a:srgbClr val="C00000"/>
              </a:solidFill>
              <a:latin typeface="Candara" panose="020E0502030303020204" pitchFamily="34" charset="0"/>
              <a:ea typeface="+mj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DF2D25E-415F-3EF1-3CC3-4FD4DF0855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68" b="23584"/>
          <a:stretch/>
        </p:blipFill>
        <p:spPr>
          <a:xfrm>
            <a:off x="1163576" y="3384111"/>
            <a:ext cx="971124" cy="1141543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6A5C5145-D423-487E-EA46-881824A5AE09}"/>
              </a:ext>
            </a:extLst>
          </p:cNvPr>
          <p:cNvSpPr txBox="1"/>
          <p:nvPr/>
        </p:nvSpPr>
        <p:spPr>
          <a:xfrm>
            <a:off x="2654377" y="2559284"/>
            <a:ext cx="346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Lab for Data Science in USTC</a:t>
            </a:r>
            <a:endParaRPr sz="1400" b="1" dirty="0">
              <a:latin typeface="Candara" panose="020E0502030303020204" pitchFamily="34" charset="0"/>
              <a:ea typeface="+mj-ea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97FC6E5-02DC-66C9-86EE-95F168ED1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295" y="3322427"/>
            <a:ext cx="832214" cy="1212921"/>
          </a:xfrm>
          <a:prstGeom prst="rect">
            <a:avLst/>
          </a:prstGeom>
        </p:spPr>
      </p:pic>
      <p:sp>
        <p:nvSpPr>
          <p:cNvPr id="20" name="AutoShape 2" descr="王翔">
            <a:extLst>
              <a:ext uri="{FF2B5EF4-FFF2-40B4-BE49-F238E27FC236}">
                <a16:creationId xmlns:a16="http://schemas.microsoft.com/office/drawing/2014/main" id="{0DF05064-852C-A2B3-6041-5C5EF58A3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ndara" panose="020E0502030303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573A61B-7B13-B9C8-9E54-12A976B4AB7A}"/>
              </a:ext>
            </a:extLst>
          </p:cNvPr>
          <p:cNvGrpSpPr/>
          <p:nvPr/>
        </p:nvGrpSpPr>
        <p:grpSpPr>
          <a:xfrm>
            <a:off x="5035234" y="3384111"/>
            <a:ext cx="898626" cy="1104624"/>
            <a:chOff x="2571750" y="0"/>
            <a:chExt cx="4000500" cy="5143500"/>
          </a:xfrm>
        </p:grpSpPr>
        <p:pic>
          <p:nvPicPr>
            <p:cNvPr id="1028" name="Picture 4" descr="王翔">
              <a:extLst>
                <a:ext uri="{FF2B5EF4-FFF2-40B4-BE49-F238E27FC236}">
                  <a16:creationId xmlns:a16="http://schemas.microsoft.com/office/drawing/2014/main" id="{40376D4E-F07F-9CAE-BCD2-01ED89890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0"/>
              <a:ext cx="40005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2B25C5D-F363-318C-0A63-E072A9DD31D5}"/>
                </a:ext>
              </a:extLst>
            </p:cNvPr>
            <p:cNvSpPr/>
            <p:nvPr/>
          </p:nvSpPr>
          <p:spPr>
            <a:xfrm>
              <a:off x="2728912" y="4561344"/>
              <a:ext cx="971124" cy="519288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591EEA7C-D0FC-2274-40BC-C562F3235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5711" r="20414" b="17613"/>
          <a:stretch/>
        </p:blipFill>
        <p:spPr bwMode="auto">
          <a:xfrm>
            <a:off x="7111302" y="3401181"/>
            <a:ext cx="876563" cy="11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04C013A-944A-B0DC-9C6F-D4957A1D7FA7}"/>
              </a:ext>
            </a:extLst>
          </p:cNvPr>
          <p:cNvSpPr txBox="1"/>
          <p:nvPr/>
        </p:nvSpPr>
        <p:spPr>
          <a:xfrm>
            <a:off x="6110834" y="457199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Prof. Ma</a:t>
            </a:r>
            <a:r>
              <a:rPr lang="zh-CN" altLang="en-US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 </a:t>
            </a:r>
            <a:r>
              <a:rPr lang="en-US" altLang="zh-CN" sz="1600" b="1" dirty="0">
                <a:latin typeface="Candara" panose="020E0502030303020204" pitchFamily="34" charset="0"/>
                <a:ea typeface="+mj-ea"/>
                <a:cs typeface="JingDongLangZhengTi Regular" panose="02000500000000000000" charset="-122"/>
              </a:rPr>
              <a:t>Yunshan</a:t>
            </a:r>
            <a:endParaRPr sz="1100" b="1" dirty="0">
              <a:latin typeface="Candara" panose="020E0502030303020204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6851-D7BA-4B05-44F1-CF4AD82A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2">
            <a:extLst>
              <a:ext uri="{FF2B5EF4-FFF2-40B4-BE49-F238E27FC236}">
                <a16:creationId xmlns:a16="http://schemas.microsoft.com/office/drawing/2014/main" id="{4CD86CDF-EB8E-3431-CC9A-CFEE7CF129E5}"/>
              </a:ext>
            </a:extLst>
          </p:cNvPr>
          <p:cNvSpPr txBox="1"/>
          <p:nvPr/>
        </p:nvSpPr>
        <p:spPr>
          <a:xfrm>
            <a:off x="2751296" y="2187029"/>
            <a:ext cx="374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+mj-ea"/>
                <a:ea typeface="+mj-ea"/>
                <a:cs typeface="JingDongLangZhengTi Regular" panose="02000500000000000000" charset="-122"/>
              </a:rPr>
              <a:t>Thanks !</a:t>
            </a:r>
            <a:endParaRPr sz="3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080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/>
          <p:cNvSpPr txBox="1"/>
          <p:nvPr/>
        </p:nvSpPr>
        <p:spPr>
          <a:xfrm>
            <a:off x="363398" y="62868"/>
            <a:ext cx="7034248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What is Model Editing?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47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29"/>
          <p:cNvSpPr/>
          <p:nvPr/>
        </p:nvSpPr>
        <p:spPr>
          <a:xfrm>
            <a:off x="1283847" y="859275"/>
            <a:ext cx="6660037" cy="875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Efficiently</a:t>
            </a:r>
            <a:r>
              <a:rPr kumimoji="1" lang="en-US" altLang="zh-CN" sz="20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 and </a:t>
            </a:r>
            <a:r>
              <a:rPr kumimoji="1" lang="en-US" altLang="zh-CN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Precisely</a:t>
            </a:r>
            <a:r>
              <a:rPr kumimoji="1" lang="en-US" altLang="zh-CN" sz="20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 update LLM's internal knowledge without affecting other knowledge or capabilities</a:t>
            </a:r>
            <a:endParaRPr kumimoji="1" lang="zh-CN" altLang="en-US" sz="20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4911592"/>
            <a:ext cx="4413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 Large Language Models: Problems, Methods, and Opportunities. 2024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DEC2B347-4594-9DD8-605D-EFE89CF48040}"/>
              </a:ext>
            </a:extLst>
          </p:cNvPr>
          <p:cNvSpPr txBox="1"/>
          <p:nvPr/>
        </p:nvSpPr>
        <p:spPr>
          <a:xfrm>
            <a:off x="592675" y="1882901"/>
            <a:ext cx="8551325" cy="72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The </a:t>
            </a:r>
            <a:r>
              <a:rPr lang="en-US" altLang="zh-CN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training or SFT datasets of </a:t>
            </a:r>
            <a:r>
              <a:rPr lang="en-US" altLang="zh-CN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LLMs may contain</a:t>
            </a:r>
            <a:r>
              <a:rPr lang="en-US" altLang="zh-CN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 </a:t>
            </a:r>
            <a:r>
              <a:rPr lang="en-US" altLang="zh-CN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biased /</a:t>
            </a:r>
            <a:r>
              <a:rPr lang="zh-CN" altLang="en-US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 </a:t>
            </a:r>
            <a:r>
              <a:rPr lang="en-US" altLang="zh-CN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unsafe</a:t>
            </a:r>
            <a:r>
              <a:rPr lang="zh-CN" altLang="en-US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 </a:t>
            </a:r>
            <a:r>
              <a:rPr lang="en-US" altLang="zh-CN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knowledge</a:t>
            </a:r>
            <a:endParaRPr lang="en-US" altLang="zh-CN" b="1" spc="-5" dirty="0"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</a:endParaRPr>
          </a:p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Meanwhile, ground-truth information about the world </a:t>
            </a:r>
            <a:r>
              <a:rPr lang="en-US" altLang="zh-CN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is always changed</a:t>
            </a:r>
            <a:endParaRPr lang="en-US" altLang="zh-CN" b="1" spc="-5" dirty="0">
              <a:solidFill>
                <a:srgbClr val="FF0000"/>
              </a:solidFill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10" name="灯片编号占位符 2">
            <a:extLst>
              <a:ext uri="{FF2B5EF4-FFF2-40B4-BE49-F238E27FC236}">
                <a16:creationId xmlns:a16="http://schemas.microsoft.com/office/drawing/2014/main" id="{C963F2A6-942E-0B59-2261-DFA0F657B619}"/>
              </a:ext>
            </a:extLst>
          </p:cNvPr>
          <p:cNvSpPr txBox="1">
            <a:spLocks/>
          </p:cNvSpPr>
          <p:nvPr/>
        </p:nvSpPr>
        <p:spPr>
          <a:xfrm>
            <a:off x="6415086" y="43124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200C92-6096-C94F-88C1-CC80B50764D1}" type="slidenum">
              <a:rPr lang="en-US" altLang="zh-CN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pPr/>
              <a:t>3</a:t>
            </a:fld>
            <a:endParaRPr kumimoji="1"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E6D0D8-7638-D121-1B6F-5AE7FB94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17" y="2697689"/>
            <a:ext cx="6606820" cy="22774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E5291C-D200-C8D1-18A4-A3EC2FAC8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4" y="3421401"/>
            <a:ext cx="1823278" cy="925111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E915200-1DE9-EB3E-B3D8-816D2ABEBD12}"/>
              </a:ext>
            </a:extLst>
          </p:cNvPr>
          <p:cNvSpPr/>
          <p:nvPr/>
        </p:nvSpPr>
        <p:spPr>
          <a:xfrm>
            <a:off x="356433" y="3279325"/>
            <a:ext cx="1946600" cy="116955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/>
          <p:cNvSpPr txBox="1"/>
          <p:nvPr/>
        </p:nvSpPr>
        <p:spPr>
          <a:xfrm>
            <a:off x="363398" y="62868"/>
            <a:ext cx="7034248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Why Model Editing is Necessary?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28926" y="1417109"/>
            <a:ext cx="2279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# Retrain</a:t>
            </a:r>
          </a:p>
          <a:p>
            <a:pPr algn="just"/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# SFT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（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Lora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）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…</a:t>
            </a:r>
            <a:endParaRPr lang="en-US" altLang="zh-CN" sz="2000" dirty="0">
              <a:latin typeface="Candara" panose="020E0502030303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b="32166"/>
          <a:stretch>
            <a:fillRect/>
          </a:stretch>
        </p:blipFill>
        <p:spPr>
          <a:xfrm>
            <a:off x="2832173" y="3382551"/>
            <a:ext cx="2729494" cy="129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5"/>
          <p:cNvSpPr txBox="1"/>
          <p:nvPr/>
        </p:nvSpPr>
        <p:spPr>
          <a:xfrm>
            <a:off x="528926" y="3538121"/>
            <a:ext cx="5148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just"/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# ICL</a:t>
            </a:r>
          </a:p>
          <a:p>
            <a:pPr algn="just"/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# knowledge base</a:t>
            </a:r>
          </a:p>
          <a:p>
            <a:pPr algn="just"/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(RAG)</a:t>
            </a:r>
          </a:p>
          <a:p>
            <a:pPr algn="just"/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…</a:t>
            </a:r>
          </a:p>
        </p:txBody>
      </p:sp>
      <p:sp>
        <p:nvSpPr>
          <p:cNvPr id="8" name="矩形: 圆顶角 156"/>
          <p:cNvSpPr/>
          <p:nvPr/>
        </p:nvSpPr>
        <p:spPr>
          <a:xfrm>
            <a:off x="321787" y="773373"/>
            <a:ext cx="3099593" cy="289275"/>
          </a:xfrm>
          <a:prstGeom prst="round2SameRect">
            <a:avLst>
              <a:gd name="adj1" fmla="val 17515"/>
              <a:gd name="adj2" fmla="val 0"/>
            </a:avLst>
          </a:prstGeom>
          <a:solidFill>
            <a:srgbClr val="09327D"/>
          </a:solidFill>
          <a:ln w="12700" cap="flat" cmpd="sng" algn="ctr">
            <a:solidFill>
              <a:srgbClr val="09327D"/>
            </a:solidFill>
            <a:prstDash val="solid"/>
            <a:miter lim="800000"/>
          </a:ln>
          <a:effectLst/>
        </p:spPr>
        <p:txBody>
          <a:bodyPr vert="horz" tIns="3600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pitchFamily="34" charset="-122"/>
              </a:rPr>
              <a:t>Line </a:t>
            </a:r>
            <a:r>
              <a:rPr lang="en-US" altLang="zh-CN" sz="16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A: Parameters Update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: 圆角 152"/>
          <p:cNvSpPr/>
          <p:nvPr>
            <p:custDataLst>
              <p:tags r:id="rId1"/>
            </p:custDataLst>
          </p:nvPr>
        </p:nvSpPr>
        <p:spPr>
          <a:xfrm>
            <a:off x="321789" y="1067192"/>
            <a:ext cx="5593238" cy="1715498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rgbClr val="0932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: 圆顶角 156"/>
          <p:cNvSpPr/>
          <p:nvPr/>
        </p:nvSpPr>
        <p:spPr>
          <a:xfrm>
            <a:off x="306248" y="2966233"/>
            <a:ext cx="3115132" cy="289275"/>
          </a:xfrm>
          <a:prstGeom prst="round2SameRect">
            <a:avLst>
              <a:gd name="adj1" fmla="val 17515"/>
              <a:gd name="adj2" fmla="val 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09327D"/>
            </a:solidFill>
            <a:prstDash val="solid"/>
            <a:miter lim="800000"/>
          </a:ln>
          <a:effectLst/>
        </p:spPr>
        <p:txBody>
          <a:bodyPr vert="horz" tIns="36000" bIns="3600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pitchFamily="34" charset="-122"/>
              </a:rPr>
              <a:t>Line B:</a:t>
            </a:r>
            <a:r>
              <a:rPr lang="en-US" altLang="zh-CN" sz="16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Parameters Preservation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: 圆角 152"/>
          <p:cNvSpPr/>
          <p:nvPr>
            <p:custDataLst>
              <p:tags r:id="rId2"/>
            </p:custDataLst>
          </p:nvPr>
        </p:nvSpPr>
        <p:spPr>
          <a:xfrm>
            <a:off x="306248" y="3242265"/>
            <a:ext cx="5607860" cy="1715498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7260" y="843697"/>
            <a:ext cx="2981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</a:t>
            </a:r>
            <a:r>
              <a:rPr lang="en-US" altLang="zh-CN" sz="2000" b="1" u="sng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Time-consuming</a:t>
            </a:r>
          </a:p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Overfitting</a:t>
            </a:r>
          </a:p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Catastrophic forgetting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47305" y="3309919"/>
            <a:ext cx="28109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</a:t>
            </a:r>
            <a:r>
              <a:rPr lang="en-US" altLang="zh-CN" sz="2000" b="1" u="sng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Storage-consuming</a:t>
            </a:r>
          </a:p>
          <a:p>
            <a:pPr algn="l"/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Difficult to Match</a:t>
            </a:r>
          </a:p>
          <a:p>
            <a:pPr algn="l"/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Hard to learn by ICL </a:t>
            </a:r>
          </a:p>
        </p:txBody>
      </p:sp>
      <p:pic>
        <p:nvPicPr>
          <p:cNvPr id="21" name="Picture 2" descr="NLP任务增强：通过引入外部知识库来提供额外信息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r="12195"/>
          <a:stretch>
            <a:fillRect/>
          </a:stretch>
        </p:blipFill>
        <p:spPr bwMode="auto">
          <a:xfrm>
            <a:off x="2740447" y="3608774"/>
            <a:ext cx="2598542" cy="122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rcRect r="33803"/>
          <a:stretch>
            <a:fillRect/>
          </a:stretch>
        </p:blipFill>
        <p:spPr>
          <a:xfrm>
            <a:off x="2391654" y="1263874"/>
            <a:ext cx="1587104" cy="130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98000"/>
                    </a14:imgEffect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670" y="1477858"/>
            <a:ext cx="747552" cy="7013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6845" y="3801272"/>
            <a:ext cx="650907" cy="6106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8147BB-22F2-F631-A748-E9EF5B7A5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6" b="497"/>
          <a:stretch/>
        </p:blipFill>
        <p:spPr bwMode="auto">
          <a:xfrm>
            <a:off x="4207650" y="1263874"/>
            <a:ext cx="1476792" cy="13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: 圆角 152">
            <a:extLst>
              <a:ext uri="{FF2B5EF4-FFF2-40B4-BE49-F238E27FC236}">
                <a16:creationId xmlns:a16="http://schemas.microsoft.com/office/drawing/2014/main" id="{F40EBD4D-39FD-AAB0-DB8F-D6454B3631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1488" y="1067191"/>
            <a:ext cx="8647252" cy="1715498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rgbClr val="0932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: 圆角 152">
            <a:extLst>
              <a:ext uri="{FF2B5EF4-FFF2-40B4-BE49-F238E27FC236}">
                <a16:creationId xmlns:a16="http://schemas.microsoft.com/office/drawing/2014/main" id="{5789A7E5-FD0C-E0DC-B948-42ADC3BB6E2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6247" y="3242266"/>
            <a:ext cx="8647251" cy="1715498"/>
          </a:xfrm>
          <a:prstGeom prst="roundRect">
            <a:avLst>
              <a:gd name="adj" fmla="val 1405"/>
            </a:avLst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DEF7-9EFD-878F-FC57-B9E050CC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>
            <a:extLst>
              <a:ext uri="{FF2B5EF4-FFF2-40B4-BE49-F238E27FC236}">
                <a16:creationId xmlns:a16="http://schemas.microsoft.com/office/drawing/2014/main" id="{68E4E933-61D6-1BD7-499E-EB54F5ABE3D9}"/>
              </a:ext>
            </a:extLst>
          </p:cNvPr>
          <p:cNvSpPr txBox="1"/>
          <p:nvPr/>
        </p:nvSpPr>
        <p:spPr>
          <a:xfrm>
            <a:off x="363398" y="62868"/>
            <a:ext cx="7034248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Why Model Editing is Necessary?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3DCF6B-ABF4-159B-8C94-A0BC5289C673}"/>
              </a:ext>
            </a:extLst>
          </p:cNvPr>
          <p:cNvSpPr txBox="1"/>
          <p:nvPr/>
        </p:nvSpPr>
        <p:spPr>
          <a:xfrm>
            <a:off x="5967260" y="843697"/>
            <a:ext cx="2981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Time-consuming</a:t>
            </a:r>
          </a:p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Overfitting</a:t>
            </a:r>
          </a:p>
          <a:p>
            <a:endParaRPr lang="en-US" altLang="zh-CN" sz="20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Catastrophic forgetting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19823A6-5CB1-42F9-3F16-3B37B38A7BE7}"/>
              </a:ext>
            </a:extLst>
          </p:cNvPr>
          <p:cNvSpPr txBox="1"/>
          <p:nvPr/>
        </p:nvSpPr>
        <p:spPr>
          <a:xfrm>
            <a:off x="5947305" y="3309919"/>
            <a:ext cx="28109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Storage-consumption</a:t>
            </a:r>
          </a:p>
          <a:p>
            <a:pPr algn="l"/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Difficult to Match</a:t>
            </a:r>
          </a:p>
          <a:p>
            <a:pPr algn="l"/>
            <a:endParaRPr lang="en-US" altLang="zh-CN" sz="20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# Hard to learn by ICL 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639200F-A81F-D17F-8441-13EF0ECB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670" y="1477858"/>
            <a:ext cx="747552" cy="70130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22519FB-CAB1-7B1D-59E6-2136D2BEF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845" y="3801272"/>
            <a:ext cx="650907" cy="610641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576166A-7EDB-4050-3D57-7A8AC89176BF}"/>
              </a:ext>
            </a:extLst>
          </p:cNvPr>
          <p:cNvCxnSpPr/>
          <p:nvPr/>
        </p:nvCxnSpPr>
        <p:spPr>
          <a:xfrm flipH="1">
            <a:off x="6195060" y="1097280"/>
            <a:ext cx="1815610" cy="3843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C1F91F-4F6A-5AC3-18BF-3BD2325A4320}"/>
              </a:ext>
            </a:extLst>
          </p:cNvPr>
          <p:cNvCxnSpPr>
            <a:cxnSpLocks/>
          </p:cNvCxnSpPr>
          <p:nvPr/>
        </p:nvCxnSpPr>
        <p:spPr>
          <a:xfrm flipH="1" flipV="1">
            <a:off x="6256020" y="1097280"/>
            <a:ext cx="1813560" cy="3749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">
            <a:extLst>
              <a:ext uri="{FF2B5EF4-FFF2-40B4-BE49-F238E27FC236}">
                <a16:creationId xmlns:a16="http://schemas.microsoft.com/office/drawing/2014/main" id="{1CF6D601-1235-5C2A-9C16-EB50B14C0B17}"/>
              </a:ext>
            </a:extLst>
          </p:cNvPr>
          <p:cNvSpPr txBox="1"/>
          <p:nvPr/>
        </p:nvSpPr>
        <p:spPr>
          <a:xfrm>
            <a:off x="306248" y="1477858"/>
            <a:ext cx="556838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Is there a way for LLM updates with</a:t>
            </a:r>
            <a:r>
              <a:rPr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：</a:t>
            </a:r>
            <a:endParaRPr lang="en-US" altLang="zh-CN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i="1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zero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 time-consuming </a:t>
            </a:r>
          </a:p>
          <a:p>
            <a:pPr>
              <a:lnSpc>
                <a:spcPct val="110000"/>
              </a:lnSpc>
            </a:pPr>
            <a:r>
              <a:rPr lang="en-US" altLang="zh-CN" sz="3600" b="1" i="1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zero 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storage-consumption ?</a:t>
            </a:r>
            <a:endParaRPr lang="en-SG" altLang="zh-CN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48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/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SG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Model Editing</a:t>
            </a:r>
          </a:p>
        </p:txBody>
      </p:sp>
      <p:sp>
        <p:nvSpPr>
          <p:cNvPr id="8" name="矩形: 圆角 45"/>
          <p:cNvSpPr/>
          <p:nvPr/>
        </p:nvSpPr>
        <p:spPr>
          <a:xfrm flipH="1">
            <a:off x="305571" y="697334"/>
            <a:ext cx="6744618" cy="2276390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363399" y="752300"/>
            <a:ext cx="47983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i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Step1: Causal Tracing: </a:t>
            </a:r>
          </a:p>
          <a:p>
            <a:pPr marL="812800" lvl="1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Add Gaussian noise to hidden states, sequentially restore each state, and observe output changes.</a:t>
            </a:r>
            <a:endParaRPr lang="en-US" altLang="zh-CN" sz="2000" b="1" spc="-5" dirty="0"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10" name="矩形: 圆角 45"/>
          <p:cNvSpPr/>
          <p:nvPr/>
        </p:nvSpPr>
        <p:spPr>
          <a:xfrm>
            <a:off x="3838914" y="2970596"/>
            <a:ext cx="4998281" cy="1903645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/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9119" y="3194915"/>
            <a:ext cx="43580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Identify tokens (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last subject token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) and layers (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early layers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) that significantly affect knowledge storing.</a:t>
            </a:r>
            <a:endParaRPr lang="en-US" altLang="zh-CN" sz="2400" b="1" spc="-5" dirty="0"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912" y="752300"/>
            <a:ext cx="3532667" cy="21954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4" y="3108109"/>
            <a:ext cx="3973510" cy="174327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/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SG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Model Editing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724" t="22631" r="47815" b="14361"/>
          <a:stretch/>
        </p:blipFill>
        <p:spPr>
          <a:xfrm>
            <a:off x="837845" y="2444971"/>
            <a:ext cx="5190169" cy="18278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047240" y="3227190"/>
            <a:ext cx="671036" cy="51615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94767" y="2467747"/>
            <a:ext cx="886168" cy="21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70946" t="2639" r="739" b="22999"/>
          <a:stretch/>
        </p:blipFill>
        <p:spPr>
          <a:xfrm>
            <a:off x="6353130" y="1958397"/>
            <a:ext cx="2438489" cy="230558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6" name="圆角矩形 29"/>
          <p:cNvSpPr/>
          <p:nvPr/>
        </p:nvSpPr>
        <p:spPr>
          <a:xfrm>
            <a:off x="504564" y="794597"/>
            <a:ext cx="8134871" cy="850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HYPOTHESIS: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FFN</a:t>
            </a:r>
            <a:r>
              <a:rPr kumimoji="1" lang="en-US" altLang="zh-CN" sz="24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 can be approximated as a </a:t>
            </a:r>
            <a:r>
              <a:rPr kumimoji="1" lang="en-US" altLang="zh-CN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KV pair</a:t>
            </a:r>
            <a:r>
              <a:rPr kumimoji="1" lang="en-US" altLang="zh-CN" sz="24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, responsible for matching relations &amp; storing knowledge </a:t>
            </a:r>
            <a:r>
              <a:rPr kumimoji="1" lang="en-US" altLang="zh-CN" sz="2400" b="1" baseline="3000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1, 2</a:t>
            </a:r>
            <a:r>
              <a:rPr kumimoji="1" lang="en-US" altLang="zh-CN" sz="24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.</a:t>
            </a:r>
            <a:endParaRPr kumimoji="1" lang="zh-CN" altLang="en-US" sz="24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0BF54D-1CF8-A6A3-4B7B-57EED9DB7391}"/>
              </a:ext>
            </a:extLst>
          </p:cNvPr>
          <p:cNvSpPr txBox="1"/>
          <p:nvPr/>
        </p:nvSpPr>
        <p:spPr>
          <a:xfrm>
            <a:off x="198005" y="4665134"/>
            <a:ext cx="3368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Locating and editing factual associations in GPT. 2022</a:t>
            </a:r>
          </a:p>
          <a:p>
            <a:pPr marL="228600" indent="-228600">
              <a:buAutoNum type="arabicPeriod"/>
            </a:pPr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Mass-editing Memory In A Transformer. 2023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923C56-5C11-19A4-B2D2-31D00BD5352A}"/>
              </a:ext>
            </a:extLst>
          </p:cNvPr>
          <p:cNvSpPr txBox="1"/>
          <p:nvPr/>
        </p:nvSpPr>
        <p:spPr>
          <a:xfrm>
            <a:off x="2891268" y="1793963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Layer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69181E97-BBCF-C0FC-0C7E-B8F8D9F51C1A}"/>
              </a:ext>
            </a:extLst>
          </p:cNvPr>
          <p:cNvSpPr/>
          <p:nvPr/>
        </p:nvSpPr>
        <p:spPr>
          <a:xfrm>
            <a:off x="3055695" y="2237747"/>
            <a:ext cx="510540" cy="516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72B1032B-C47F-798A-CE68-551AEBED8D1F}"/>
              </a:ext>
            </a:extLst>
          </p:cNvPr>
          <p:cNvSpPr/>
          <p:nvPr/>
        </p:nvSpPr>
        <p:spPr>
          <a:xfrm rot="16200000">
            <a:off x="819148" y="2889232"/>
            <a:ext cx="510540" cy="5755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3228DC-563E-CCA4-E091-0743ED7B8515}"/>
              </a:ext>
            </a:extLst>
          </p:cNvPr>
          <p:cNvSpPr txBox="1"/>
          <p:nvPr/>
        </p:nvSpPr>
        <p:spPr>
          <a:xfrm rot="16200000">
            <a:off x="50072" y="2910892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Token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E1C02DB-E865-A235-19C1-DE639D452818}"/>
              </a:ext>
            </a:extLst>
          </p:cNvPr>
          <p:cNvCxnSpPr>
            <a:cxnSpLocks/>
          </p:cNvCxnSpPr>
          <p:nvPr/>
        </p:nvCxnSpPr>
        <p:spPr>
          <a:xfrm flipV="1">
            <a:off x="3718276" y="2141078"/>
            <a:ext cx="2634854" cy="1086112"/>
          </a:xfrm>
          <a:prstGeom prst="straightConnector1">
            <a:avLst/>
          </a:prstGeom>
          <a:ln w="15875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F69D054-288A-3B7A-2F62-6B3A0E3019D6}"/>
              </a:ext>
            </a:extLst>
          </p:cNvPr>
          <p:cNvCxnSpPr>
            <a:cxnSpLocks/>
          </p:cNvCxnSpPr>
          <p:nvPr/>
        </p:nvCxnSpPr>
        <p:spPr>
          <a:xfrm>
            <a:off x="3718276" y="3743342"/>
            <a:ext cx="2634854" cy="420440"/>
          </a:xfrm>
          <a:prstGeom prst="straightConnector1">
            <a:avLst/>
          </a:prstGeom>
          <a:ln w="15875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F3E1D0E-C184-92FF-5B5C-6D6A98FF5CF2}"/>
              </a:ext>
            </a:extLst>
          </p:cNvPr>
          <p:cNvSpPr txBox="1"/>
          <p:nvPr/>
        </p:nvSpPr>
        <p:spPr>
          <a:xfrm>
            <a:off x="7050189" y="4275917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K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13615F3-0CE5-1A8F-F978-A8AEB1754A88}"/>
              </a:ext>
            </a:extLst>
          </p:cNvPr>
          <p:cNvSpPr txBox="1"/>
          <p:nvPr/>
        </p:nvSpPr>
        <p:spPr>
          <a:xfrm>
            <a:off x="7952336" y="4289818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0F7CE5C8-A58B-DD46-ACF3-259DEAC90683}"/>
              </a:ext>
            </a:extLst>
          </p:cNvPr>
          <p:cNvSpPr/>
          <p:nvPr/>
        </p:nvSpPr>
        <p:spPr>
          <a:xfrm>
            <a:off x="7174444" y="3311082"/>
            <a:ext cx="98310" cy="1013512"/>
          </a:xfrm>
          <a:prstGeom prst="downArrow">
            <a:avLst>
              <a:gd name="adj1" fmla="val 1899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8CD92730-2660-76EC-BF0D-017ED19FA5BB}"/>
              </a:ext>
            </a:extLst>
          </p:cNvPr>
          <p:cNvSpPr/>
          <p:nvPr/>
        </p:nvSpPr>
        <p:spPr>
          <a:xfrm>
            <a:off x="8094068" y="3311082"/>
            <a:ext cx="98310" cy="1013512"/>
          </a:xfrm>
          <a:prstGeom prst="downArrow">
            <a:avLst>
              <a:gd name="adj1" fmla="val 1899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C0516A3-384A-0360-9649-68EB8B7D528C}"/>
              </a:ext>
            </a:extLst>
          </p:cNvPr>
          <p:cNvSpPr txBox="1"/>
          <p:nvPr/>
        </p:nvSpPr>
        <p:spPr>
          <a:xfrm>
            <a:off x="3718277" y="4642245"/>
            <a:ext cx="3885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latest Olympic Games were held in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6635B6-4AFC-E23E-0874-7B2A3397EB14}"/>
              </a:ext>
            </a:extLst>
          </p:cNvPr>
          <p:cNvSpPr txBox="1"/>
          <p:nvPr/>
        </p:nvSpPr>
        <p:spPr>
          <a:xfrm>
            <a:off x="7930625" y="4642245"/>
            <a:ext cx="902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  <a:latin typeface="Candara" panose="020E0502030303020204" pitchFamily="34" charset="0"/>
              </a:rPr>
              <a:t>Paris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E5868E-A83E-2BB9-C247-9500A55D757D}"/>
              </a:ext>
            </a:extLst>
          </p:cNvPr>
          <p:cNvSpPr txBox="1"/>
          <p:nvPr/>
        </p:nvSpPr>
        <p:spPr>
          <a:xfrm>
            <a:off x="6433716" y="1668330"/>
            <a:ext cx="243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i="1" dirty="0">
                <a:latin typeface="Candara" panose="020E0502030303020204" pitchFamily="34" charset="0"/>
              </a:rPr>
              <a:t>Linear dictionary</a:t>
            </a:r>
            <a:endParaRPr lang="zh-CN" altLang="en-US" i="1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082D43BA-DA8E-D24E-FFCD-6252E7643AE7}"/>
              </a:ext>
            </a:extLst>
          </p:cNvPr>
          <p:cNvSpPr/>
          <p:nvPr/>
        </p:nvSpPr>
        <p:spPr>
          <a:xfrm rot="10800000">
            <a:off x="7603805" y="1983105"/>
            <a:ext cx="98310" cy="806735"/>
          </a:xfrm>
          <a:prstGeom prst="downArrow">
            <a:avLst>
              <a:gd name="adj1" fmla="val 1899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6D7D4-6778-0082-2B88-B1CDA7038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文本框 5">
            <a:extLst>
              <a:ext uri="{FF2B5EF4-FFF2-40B4-BE49-F238E27FC236}">
                <a16:creationId xmlns:a16="http://schemas.microsoft.com/office/drawing/2014/main" id="{EE9A6A4B-E995-D7DD-F5B1-2D9809050F44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SG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Model Editing</a:t>
            </a:r>
          </a:p>
        </p:txBody>
      </p:sp>
      <p:sp>
        <p:nvSpPr>
          <p:cNvPr id="8" name="矩形: 圆角 45">
            <a:extLst>
              <a:ext uri="{FF2B5EF4-FFF2-40B4-BE49-F238E27FC236}">
                <a16:creationId xmlns:a16="http://schemas.microsoft.com/office/drawing/2014/main" id="{C9DCA68F-0A1C-E058-147A-62A0B8193382}"/>
              </a:ext>
            </a:extLst>
          </p:cNvPr>
          <p:cNvSpPr/>
          <p:nvPr/>
        </p:nvSpPr>
        <p:spPr>
          <a:xfrm flipH="1">
            <a:off x="305571" y="697334"/>
            <a:ext cx="6744618" cy="3996110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7325D980-FFC0-4FB7-9499-5B7BE144383E}"/>
              </a:ext>
            </a:extLst>
          </p:cNvPr>
          <p:cNvSpPr txBox="1"/>
          <p:nvPr/>
        </p:nvSpPr>
        <p:spPr>
          <a:xfrm>
            <a:off x="386232" y="910285"/>
            <a:ext cx="41857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i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Step2: Calculating K &amp; V separately: </a:t>
            </a:r>
          </a:p>
          <a:p>
            <a:pPr marL="812800" lvl="1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Input 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semantically consistent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 but 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differently expressed 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sentences into LLM;</a:t>
            </a:r>
          </a:p>
          <a:p>
            <a:pPr marL="812800" lvl="1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Observe the embedding of the 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token 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in the </a:t>
            </a:r>
            <a:r>
              <a:rPr lang="en-US" altLang="zh-CN" sz="2400" b="1" spc="-5" dirty="0">
                <a:solidFill>
                  <a:srgbClr val="FF0000"/>
                </a:solidFill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layer </a:t>
            </a:r>
            <a:r>
              <a:rPr lang="en-US" altLang="zh-CN" sz="24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selected by Step 1.</a:t>
            </a:r>
            <a:endParaRPr lang="en-US" altLang="zh-CN" sz="2000" b="1" spc="-5" dirty="0">
              <a:latin typeface="Candara" panose="020E0502030303020204" pitchFamily="34" charset="0"/>
              <a:ea typeface="黑体" panose="02010609060101010101" pitchFamily="49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10" name="矩形: 圆角 45">
            <a:extLst>
              <a:ext uri="{FF2B5EF4-FFF2-40B4-BE49-F238E27FC236}">
                <a16:creationId xmlns:a16="http://schemas.microsoft.com/office/drawing/2014/main" id="{CD2DE704-9E28-6125-CD01-41AF73C89CFE}"/>
              </a:ext>
            </a:extLst>
          </p:cNvPr>
          <p:cNvSpPr/>
          <p:nvPr/>
        </p:nvSpPr>
        <p:spPr>
          <a:xfrm>
            <a:off x="3953214" y="697334"/>
            <a:ext cx="4998281" cy="3996110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/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205B21-9DAF-F60B-8E03-5C298E9A2D98}"/>
              </a:ext>
            </a:extLst>
          </p:cNvPr>
          <p:cNvSpPr txBox="1"/>
          <p:nvPr/>
        </p:nvSpPr>
        <p:spPr>
          <a:xfrm>
            <a:off x="4743731" y="2501881"/>
            <a:ext cx="40946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i="1" dirty="0">
                <a:solidFill>
                  <a:srgbClr val="FF0000"/>
                </a:solidFill>
                <a:latin typeface="Candara" panose="020E0502030303020204" pitchFamily="34" charset="0"/>
              </a:rPr>
              <a:t>for </a:t>
            </a:r>
            <a:r>
              <a:rPr kumimoji="1" lang="en-US" altLang="zh-CN" b="1" i="1" dirty="0">
                <a:solidFill>
                  <a:srgbClr val="FF0000"/>
                </a:solidFill>
                <a:latin typeface="Candara" panose="020E0502030303020204" pitchFamily="34" charset="0"/>
              </a:rPr>
              <a:t>K:    when the input is  </a:t>
            </a:r>
          </a:p>
          <a:p>
            <a:r>
              <a:rPr kumimoji="1" lang="en-US" altLang="zh-CN" i="1" u="sng" dirty="0">
                <a:solidFill>
                  <a:schemeClr val="accent1"/>
                </a:solidFill>
                <a:latin typeface="Candara" panose="020E0502030303020204" pitchFamily="34" charset="0"/>
              </a:rPr>
              <a:t># The President of USA is…</a:t>
            </a:r>
          </a:p>
          <a:p>
            <a:r>
              <a:rPr kumimoji="1" lang="en-US" altLang="zh-CN" i="1" u="sng" dirty="0">
                <a:solidFill>
                  <a:schemeClr val="accent1"/>
                </a:solidFill>
                <a:latin typeface="Candara" panose="020E0502030303020204" pitchFamily="34" charset="0"/>
              </a:rPr>
              <a:t># The President of American is…</a:t>
            </a:r>
          </a:p>
          <a:p>
            <a:r>
              <a:rPr kumimoji="1" lang="en-US" altLang="zh-CN" i="1" u="sng" dirty="0">
                <a:solidFill>
                  <a:schemeClr val="accent1"/>
                </a:solidFill>
                <a:latin typeface="Candara" panose="020E0502030303020204" pitchFamily="34" charset="0"/>
              </a:rPr>
              <a:t># Now, American President becomes …</a:t>
            </a:r>
          </a:p>
          <a:p>
            <a:r>
              <a:rPr kumimoji="1" lang="en-US" altLang="zh-CN" i="1" dirty="0">
                <a:solidFill>
                  <a:srgbClr val="FF0000"/>
                </a:solidFill>
                <a:latin typeface="Candara" panose="020E0502030303020204" pitchFamily="34" charset="0"/>
              </a:rPr>
              <a:t>for </a:t>
            </a:r>
            <a:r>
              <a:rPr kumimoji="1" lang="en-US" altLang="zh-CN" b="1" i="1" dirty="0">
                <a:solidFill>
                  <a:srgbClr val="FF0000"/>
                </a:solidFill>
                <a:latin typeface="Candara" panose="020E0502030303020204" pitchFamily="34" charset="0"/>
              </a:rPr>
              <a:t>V:  </a:t>
            </a:r>
            <a:r>
              <a:rPr kumimoji="1" lang="en-US" altLang="zh-CN" i="1" dirty="0">
                <a:solidFill>
                  <a:schemeClr val="accent1"/>
                </a:solidFill>
                <a:latin typeface="Candara" panose="020E0502030303020204" pitchFamily="34" charset="0"/>
              </a:rPr>
              <a:t>Directly use gradient descent to obtain what </a:t>
            </a:r>
            <a:r>
              <a:rPr kumimoji="1" lang="en-US" altLang="zh-CN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V</a:t>
            </a:r>
            <a:r>
              <a:rPr kumimoji="1" lang="en-US" altLang="zh-CN" i="1" dirty="0">
                <a:solidFill>
                  <a:schemeClr val="accent1"/>
                </a:solidFill>
                <a:latin typeface="Candara" panose="020E0502030303020204" pitchFamily="34" charset="0"/>
              </a:rPr>
              <a:t> should be when the output changes from </a:t>
            </a:r>
            <a:r>
              <a:rPr kumimoji="1" lang="en-US" altLang="zh-CN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Tokyo</a:t>
            </a:r>
            <a:r>
              <a:rPr kumimoji="1" lang="en-US" altLang="zh-CN" i="1" dirty="0">
                <a:solidFill>
                  <a:schemeClr val="accent1"/>
                </a:solidFill>
                <a:latin typeface="Candara" panose="020E0502030303020204" pitchFamily="34" charset="0"/>
              </a:rPr>
              <a:t> to </a:t>
            </a:r>
            <a:r>
              <a:rPr kumimoji="1" lang="en-US" altLang="zh-CN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Paris</a:t>
            </a:r>
            <a:endParaRPr kumimoji="1" lang="en-US" altLang="zh-CN" b="1" i="1" u="sng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D60BD3-5C0A-EFF5-3533-1F58E51B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946" t="4903" r="739" b="50629"/>
          <a:stretch/>
        </p:blipFill>
        <p:spPr>
          <a:xfrm>
            <a:off x="5872514" y="777525"/>
            <a:ext cx="2438489" cy="137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FC0A50A-7421-796E-5A58-E8704CC6ACEE}"/>
              </a:ext>
            </a:extLst>
          </p:cNvPr>
          <p:cNvSpPr txBox="1"/>
          <p:nvPr/>
        </p:nvSpPr>
        <p:spPr>
          <a:xfrm>
            <a:off x="6584700" y="2098243"/>
            <a:ext cx="1344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K  W =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D0B924-9633-5D04-8CC1-9DE12009C18A}"/>
              </a:ext>
            </a:extLst>
          </p:cNvPr>
          <p:cNvSpPr txBox="1"/>
          <p:nvPr/>
        </p:nvSpPr>
        <p:spPr>
          <a:xfrm>
            <a:off x="7447852" y="2098242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7ABA790-CFA0-914A-1EB8-CC0CC7BF2C19}"/>
              </a:ext>
            </a:extLst>
          </p:cNvPr>
          <p:cNvCxnSpPr>
            <a:cxnSpLocks/>
          </p:cNvCxnSpPr>
          <p:nvPr/>
        </p:nvCxnSpPr>
        <p:spPr>
          <a:xfrm flipV="1">
            <a:off x="4572000" y="697334"/>
            <a:ext cx="0" cy="399611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F262ACA-0171-6C90-73F6-2722728F84DD}"/>
              </a:ext>
            </a:extLst>
          </p:cNvPr>
          <p:cNvSpPr txBox="1"/>
          <p:nvPr/>
        </p:nvSpPr>
        <p:spPr>
          <a:xfrm>
            <a:off x="97443" y="4826716"/>
            <a:ext cx="3368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Locating and editing factual associations in GPT. 2022</a:t>
            </a:r>
          </a:p>
        </p:txBody>
      </p:sp>
    </p:spTree>
    <p:extLst>
      <p:ext uri="{BB962C8B-B14F-4D97-AF65-F5344CB8AC3E}">
        <p14:creationId xmlns:p14="http://schemas.microsoft.com/office/powerpoint/2010/main" val="351218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B2C43-9001-A1E4-FE6C-107448B0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5">
            <a:extLst>
              <a:ext uri="{FF2B5EF4-FFF2-40B4-BE49-F238E27FC236}">
                <a16:creationId xmlns:a16="http://schemas.microsoft.com/office/drawing/2014/main" id="{E5E6FE33-EEC5-EF8F-AAF5-2E3CA76D832C}"/>
              </a:ext>
            </a:extLst>
          </p:cNvPr>
          <p:cNvSpPr/>
          <p:nvPr/>
        </p:nvSpPr>
        <p:spPr>
          <a:xfrm flipH="1">
            <a:off x="4843556" y="1586248"/>
            <a:ext cx="1532454" cy="2272658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5">
            <a:extLst>
              <a:ext uri="{FF2B5EF4-FFF2-40B4-BE49-F238E27FC236}">
                <a16:creationId xmlns:a16="http://schemas.microsoft.com/office/drawing/2014/main" id="{413517B7-1DE2-FBE0-256C-BCC24BF0200A}"/>
              </a:ext>
            </a:extLst>
          </p:cNvPr>
          <p:cNvSpPr/>
          <p:nvPr/>
        </p:nvSpPr>
        <p:spPr>
          <a:xfrm>
            <a:off x="1959668" y="1587685"/>
            <a:ext cx="2612332" cy="2272658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/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: 圆角 45">
            <a:extLst>
              <a:ext uri="{FF2B5EF4-FFF2-40B4-BE49-F238E27FC236}">
                <a16:creationId xmlns:a16="http://schemas.microsoft.com/office/drawing/2014/main" id="{53BBCA1A-46A5-6464-7481-4B47C76EAE21}"/>
              </a:ext>
            </a:extLst>
          </p:cNvPr>
          <p:cNvSpPr/>
          <p:nvPr/>
        </p:nvSpPr>
        <p:spPr>
          <a:xfrm flipH="1">
            <a:off x="292894" y="1587685"/>
            <a:ext cx="4037571" cy="2272658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>
                    <a:alpha val="79899"/>
                  </a:srgbClr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45">
            <a:extLst>
              <a:ext uri="{FF2B5EF4-FFF2-40B4-BE49-F238E27FC236}">
                <a16:creationId xmlns:a16="http://schemas.microsoft.com/office/drawing/2014/main" id="{F63FD999-3259-B976-1D73-E0A3C24DE8C1}"/>
              </a:ext>
            </a:extLst>
          </p:cNvPr>
          <p:cNvSpPr/>
          <p:nvPr/>
        </p:nvSpPr>
        <p:spPr>
          <a:xfrm>
            <a:off x="5017752" y="1587685"/>
            <a:ext cx="3778511" cy="2272658"/>
          </a:xfrm>
          <a:prstGeom prst="roundRect">
            <a:avLst>
              <a:gd name="adj" fmla="val 3594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  <a:lin ang="0" scaled="0"/>
          </a:gradFill>
          <a:ln w="19050" cap="flat" cmpd="sng" algn="ctr">
            <a:gradFill>
              <a:gsLst>
                <a:gs pos="100000">
                  <a:srgbClr val="0070C0"/>
                </a:gs>
                <a:gs pos="0">
                  <a:srgbClr val="0070C0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l" rtl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9" name="文本框 5">
            <a:extLst>
              <a:ext uri="{FF2B5EF4-FFF2-40B4-BE49-F238E27FC236}">
                <a16:creationId xmlns:a16="http://schemas.microsoft.com/office/drawing/2014/main" id="{D5092ED0-ED75-A7FF-793B-5EC197269712}"/>
              </a:ext>
            </a:extLst>
          </p:cNvPr>
          <p:cNvSpPr txBox="1"/>
          <p:nvPr/>
        </p:nvSpPr>
        <p:spPr>
          <a:xfrm>
            <a:off x="363398" y="62868"/>
            <a:ext cx="6686791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  <a:ea typeface="黑体" panose="02010609060101010101" pitchFamily="49" charset="-122"/>
              </a:rPr>
              <a:t>Model Editing</a:t>
            </a:r>
            <a:endParaRPr lang="en-SG" altLang="zh-CN" sz="3000" b="1" dirty="0">
              <a:solidFill>
                <a:srgbClr val="C00000"/>
              </a:solidFill>
              <a:latin typeface="Candara" panose="020E0502030303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17CFA8-0FD6-DE83-5759-E39FC6A2D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" y="3953215"/>
            <a:ext cx="8394658" cy="94630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CEC2A4F-4B10-43FA-BF25-52C6F8503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13160" r="2308" b="6619"/>
          <a:stretch/>
        </p:blipFill>
        <p:spPr>
          <a:xfrm>
            <a:off x="2596792" y="1887110"/>
            <a:ext cx="1460470" cy="147745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D226F7F-9FEC-1530-C426-65369E39E306}"/>
              </a:ext>
            </a:extLst>
          </p:cNvPr>
          <p:cNvSpPr txBox="1"/>
          <p:nvPr/>
        </p:nvSpPr>
        <p:spPr>
          <a:xfrm>
            <a:off x="373632" y="1718603"/>
            <a:ext cx="16726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For the to-be-updated knowledge:</a:t>
            </a:r>
            <a:endParaRPr lang="zh-CN" altLang="en-US" sz="22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789594-9C1C-7EEE-103E-EDBF1D083828}"/>
              </a:ext>
            </a:extLst>
          </p:cNvPr>
          <p:cNvSpPr txBox="1"/>
          <p:nvPr/>
        </p:nvSpPr>
        <p:spPr>
          <a:xfrm>
            <a:off x="2178934" y="1940071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K1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02374D6-1B27-F768-CC19-011024B58179}"/>
              </a:ext>
            </a:extLst>
          </p:cNvPr>
          <p:cNvSpPr txBox="1"/>
          <p:nvPr/>
        </p:nvSpPr>
        <p:spPr>
          <a:xfrm>
            <a:off x="4009233" y="2477210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V1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75D9D3B-AE04-BA95-27A2-AB1F446EAFFB}"/>
              </a:ext>
            </a:extLst>
          </p:cNvPr>
          <p:cNvSpPr txBox="1"/>
          <p:nvPr/>
        </p:nvSpPr>
        <p:spPr>
          <a:xfrm>
            <a:off x="426968" y="2833246"/>
            <a:ext cx="1810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  <a:latin typeface="Candara" panose="020E0502030303020204" pitchFamily="34" charset="0"/>
              </a:rPr>
              <a:t># The Olympic Games were held in Paris</a:t>
            </a:r>
            <a:endParaRPr lang="zh-CN" altLang="en-US" i="1" dirty="0">
              <a:solidFill>
                <a:srgbClr val="FF0000"/>
              </a:solidFill>
            </a:endParaRPr>
          </a:p>
          <a:p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1ED5317-9D24-820F-3906-D7ED807C43BB}"/>
              </a:ext>
            </a:extLst>
          </p:cNvPr>
          <p:cNvSpPr txBox="1"/>
          <p:nvPr/>
        </p:nvSpPr>
        <p:spPr>
          <a:xfrm>
            <a:off x="6398520" y="2708042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K0</a:t>
            </a:r>
            <a:endParaRPr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11E5CA-2D7A-5524-8E6C-435F0E272A27}"/>
              </a:ext>
            </a:extLst>
          </p:cNvPr>
          <p:cNvSpPr txBox="1"/>
          <p:nvPr/>
        </p:nvSpPr>
        <p:spPr>
          <a:xfrm>
            <a:off x="8266368" y="2959165"/>
            <a:ext cx="98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V0</a:t>
            </a:r>
            <a:endParaRPr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8DA3C63-A036-B10D-1F78-35E6F914A0E7}"/>
              </a:ext>
            </a:extLst>
          </p:cNvPr>
          <p:cNvSpPr txBox="1"/>
          <p:nvPr/>
        </p:nvSpPr>
        <p:spPr>
          <a:xfrm>
            <a:off x="5014698" y="1808992"/>
            <a:ext cx="1883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</a:rPr>
              <a:t>For other knowledge:</a:t>
            </a:r>
            <a:endParaRPr lang="zh-CN" altLang="en-US" sz="22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618E2A5-CEFC-8DCE-3AA0-53DC7CE9650A}"/>
              </a:ext>
            </a:extLst>
          </p:cNvPr>
          <p:cNvSpPr txBox="1"/>
          <p:nvPr/>
        </p:nvSpPr>
        <p:spPr>
          <a:xfrm>
            <a:off x="5127769" y="2641443"/>
            <a:ext cx="1344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# The Cats eat mice</a:t>
            </a:r>
            <a:endParaRPr lang="zh-CN" altLang="en-US" sz="2000" i="1" dirty="0">
              <a:solidFill>
                <a:schemeClr val="accent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FDE256-33EA-D0DF-95A8-1960E5512BC3}"/>
              </a:ext>
            </a:extLst>
          </p:cNvPr>
          <p:cNvSpPr txBox="1"/>
          <p:nvPr/>
        </p:nvSpPr>
        <p:spPr>
          <a:xfrm>
            <a:off x="0" y="4870946"/>
            <a:ext cx="35108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AlphaEdit: Null space constrained editing for LLM. 2024</a:t>
            </a:r>
          </a:p>
        </p:txBody>
      </p:sp>
      <p:sp>
        <p:nvSpPr>
          <p:cNvPr id="43" name="文本框 1">
            <a:extLst>
              <a:ext uri="{FF2B5EF4-FFF2-40B4-BE49-F238E27FC236}">
                <a16:creationId xmlns:a16="http://schemas.microsoft.com/office/drawing/2014/main" id="{FFCFE993-DCEF-5F09-84E5-C6DAE4DCA669}"/>
              </a:ext>
            </a:extLst>
          </p:cNvPr>
          <p:cNvSpPr txBox="1"/>
          <p:nvPr/>
        </p:nvSpPr>
        <p:spPr>
          <a:xfrm>
            <a:off x="7380" y="808617"/>
            <a:ext cx="9136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 defTabSz="9144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39090" algn="l"/>
                <a:tab pos="339725" algn="l"/>
              </a:tabLst>
            </a:pPr>
            <a:r>
              <a:rPr lang="en-US" altLang="zh-CN" sz="2200" b="1" i="1" u="sng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Step3: Calculating perturbation </a:t>
            </a:r>
            <a:r>
              <a:rPr lang="zh-CN" altLang="en-US" sz="2200" b="1" i="1" u="sng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△ </a:t>
            </a:r>
            <a:r>
              <a:rPr lang="en-US" altLang="zh-CN" sz="2200" b="1" i="1" u="sng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on parameter W</a:t>
            </a:r>
            <a:r>
              <a:rPr lang="zh-CN" altLang="en-US" sz="2200" b="1" i="1" u="sng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 </a:t>
            </a:r>
            <a:r>
              <a:rPr lang="en-US" altLang="zh-CN" sz="2200" b="1" i="1" u="sng" spc="-5" dirty="0">
                <a:latin typeface="Candara" panose="020E0502030303020204" pitchFamily="34" charset="0"/>
                <a:ea typeface="黑体" panose="02010609060101010101" pitchFamily="49" charset="-122"/>
                <a:cs typeface="Arial" panose="020B0604020202020204"/>
                <a:sym typeface="Times New Roman" panose="02020603050405020304"/>
              </a:rPr>
              <a:t>by matrix operations: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840619-B426-5628-5A05-F56947050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13160" r="2308" b="6619"/>
          <a:stretch/>
        </p:blipFill>
        <p:spPr>
          <a:xfrm>
            <a:off x="6872011" y="1901236"/>
            <a:ext cx="1460470" cy="14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8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[20240806]大模型推荐-vcc-20mins_v2</Template>
  <TotalTime>1307</TotalTime>
  <Words>1088</Words>
  <Application>Microsoft Office PowerPoint</Application>
  <PresentationFormat>全屏显示(16:9)</PresentationFormat>
  <Paragraphs>232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DeepSeek-CJK-patch</vt:lpstr>
      <vt:lpstr>Inter</vt:lpstr>
      <vt:lpstr>LinBiolinumTB</vt:lpstr>
      <vt:lpstr>等线</vt:lpstr>
      <vt:lpstr>黑体</vt:lpstr>
      <vt:lpstr>微软雅黑</vt:lpstr>
      <vt:lpstr>Arial</vt:lpstr>
      <vt:lpstr>Candara</vt:lpstr>
      <vt:lpstr>Garamond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厚丞 姜</dc:creator>
  <cp:lastModifiedBy>向南 何</cp:lastModifiedBy>
  <cp:revision>641</cp:revision>
  <dcterms:created xsi:type="dcterms:W3CDTF">2024-10-20T15:42:00Z</dcterms:created>
  <dcterms:modified xsi:type="dcterms:W3CDTF">2025-04-30T04:16:47Z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00B1A78F16C14D839CE367AAEAB8A760_13</vt:lpwstr>
  </property>
  <property fmtid="{D5CDD505-2E9C-101B-9397-08002B2CF9AE}" pid="3" name="KSOProductBuildVer">
    <vt:lpwstr>2052-12.1.0.20305</vt:lpwstr>
  </property>
</Properties>
</file>